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6"/>
  </p:notesMasterIdLst>
  <p:handoutMasterIdLst>
    <p:handoutMasterId r:id="rId47"/>
  </p:handoutMasterIdLst>
  <p:sldIdLst>
    <p:sldId id="285" r:id="rId5"/>
    <p:sldId id="300" r:id="rId6"/>
    <p:sldId id="301" r:id="rId7"/>
    <p:sldId id="307" r:id="rId8"/>
    <p:sldId id="1904" r:id="rId9"/>
    <p:sldId id="303" r:id="rId10"/>
    <p:sldId id="1928" r:id="rId11"/>
    <p:sldId id="1949" r:id="rId12"/>
    <p:sldId id="262" r:id="rId13"/>
    <p:sldId id="271" r:id="rId14"/>
    <p:sldId id="1930" r:id="rId15"/>
    <p:sldId id="1915" r:id="rId16"/>
    <p:sldId id="1935" r:id="rId17"/>
    <p:sldId id="1921" r:id="rId18"/>
    <p:sldId id="1918" r:id="rId19"/>
    <p:sldId id="1919" r:id="rId20"/>
    <p:sldId id="1920" r:id="rId21"/>
    <p:sldId id="1929" r:id="rId22"/>
    <p:sldId id="1936" r:id="rId23"/>
    <p:sldId id="1956" r:id="rId24"/>
    <p:sldId id="1917" r:id="rId25"/>
    <p:sldId id="1951" r:id="rId26"/>
    <p:sldId id="1924" r:id="rId27"/>
    <p:sldId id="1925" r:id="rId28"/>
    <p:sldId id="1922" r:id="rId29"/>
    <p:sldId id="1926" r:id="rId30"/>
    <p:sldId id="1923" r:id="rId31"/>
    <p:sldId id="1955" r:id="rId32"/>
    <p:sldId id="1950" r:id="rId33"/>
    <p:sldId id="1954" r:id="rId34"/>
    <p:sldId id="1934" r:id="rId35"/>
    <p:sldId id="1001" r:id="rId36"/>
    <p:sldId id="998" r:id="rId37"/>
    <p:sldId id="261" r:id="rId38"/>
    <p:sldId id="295" r:id="rId39"/>
    <p:sldId id="296" r:id="rId40"/>
    <p:sldId id="299" r:id="rId41"/>
    <p:sldId id="1952" r:id="rId42"/>
    <p:sldId id="291" r:id="rId43"/>
    <p:sldId id="306" r:id="rId44"/>
    <p:sldId id="305" r:id="rId4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54A406-A0A4-5A25-28B4-84C7462C6678}" name="Larson, Nanette V." initials="LN" userId="S::nanette.larson@illinois.gov::43000e2c-8863-4bae-8a67-101307234d3e" providerId="AD"/>
  <p188:author id="{CFD31E46-D073-C513-2290-2B85738A50FA}" name="Rivera, Nicolette" initials="RN" userId="S::nicolette.rivera@illinois.gov::2b88c966-c1ac-46f6-bf08-ca158ba38d12" providerId="AD"/>
  <p188:author id="{98E7C79B-4B37-F10D-1C65-B43406F2A070}" name="Johnson, Sean" initials="JS" userId="S::seanj_uic.edu#ext#@ilgov.onmicrosoft.com::39665657-444d-480b-8055-fb2611fe271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DB4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885EDD-4F07-D2BE-90D4-BFCD11C7BE31}" v="5" dt="2026-01-06T20:53:04.530"/>
    <p1510:client id="{6E0CD028-9894-EEDA-5141-4565204D293C}" v="67" dt="2026-01-07T15:58:35.904"/>
    <p1510:client id="{876ACC98-2C1D-23A3-0BD1-5E3E7C1D1647}" v="118" dt="2026-01-07T21:58:51.960"/>
    <p1510:client id="{B1D92A82-DCB2-EA3D-DF74-A677D4962E6A}" v="5" dt="2026-01-08T14:26:46.173"/>
    <p1510:client id="{BC872A27-9556-F5FF-0B09-01E00234C699}" v="25" dt="2026-01-06T15:57:39.673"/>
    <p1510:client id="{FF4013CA-7963-DEDB-ADAE-AE4B28664F4E}" v="379" dt="2026-01-06T18:08:46.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BE67F0-072F-4E55-BB92-537B7A24C1DD}" type="doc">
      <dgm:prSet loTypeId="urn:microsoft.com/office/officeart/2005/8/layout/chevron1" loCatId="process" qsTypeId="urn:microsoft.com/office/officeart/2005/8/quickstyle/simple1" qsCatId="simple" csTypeId="urn:microsoft.com/office/officeart/2005/8/colors/accent1_2" csCatId="accent1"/>
      <dgm:spPr/>
      <dgm:t>
        <a:bodyPr/>
        <a:lstStyle/>
        <a:p>
          <a:endParaRPr lang="en-US"/>
        </a:p>
      </dgm:t>
    </dgm:pt>
    <dgm:pt modelId="{0B2CF6E9-50C7-4278-9479-D37BFFBEDCAE}">
      <dgm:prSet/>
      <dgm:spPr/>
      <dgm:t>
        <a:bodyPr/>
        <a:lstStyle/>
        <a:p>
          <a:r>
            <a:rPr lang="en-US" b="1"/>
            <a:t>CORE VALUES:</a:t>
          </a:r>
          <a:endParaRPr lang="en-US"/>
        </a:p>
      </dgm:t>
    </dgm:pt>
    <dgm:pt modelId="{0BAA26A8-92F1-4167-A2AB-9CE94CF4A8CC}" type="parTrans" cxnId="{07F94EEF-80F6-474A-BA61-D70DB901724C}">
      <dgm:prSet/>
      <dgm:spPr/>
      <dgm:t>
        <a:bodyPr/>
        <a:lstStyle/>
        <a:p>
          <a:endParaRPr lang="en-US"/>
        </a:p>
      </dgm:t>
    </dgm:pt>
    <dgm:pt modelId="{85066D7E-154B-4AAC-8651-F2864CF615A1}" type="sibTrans" cxnId="{07F94EEF-80F6-474A-BA61-D70DB901724C}">
      <dgm:prSet/>
      <dgm:spPr/>
      <dgm:t>
        <a:bodyPr/>
        <a:lstStyle/>
        <a:p>
          <a:endParaRPr lang="en-US"/>
        </a:p>
      </dgm:t>
    </dgm:pt>
    <dgm:pt modelId="{1BBCADCB-A046-40A8-BACF-EF1AAC0E8B14}">
      <dgm:prSet/>
      <dgm:spPr/>
      <dgm:t>
        <a:bodyPr/>
        <a:lstStyle/>
        <a:p>
          <a:r>
            <a:rPr lang="en-US"/>
            <a:t>Voluntary </a:t>
          </a:r>
        </a:p>
      </dgm:t>
    </dgm:pt>
    <dgm:pt modelId="{9EEFE4AE-68F3-4499-AC23-15692F039B44}" type="parTrans" cxnId="{D65AD809-7CDA-434B-85DB-6675B80CAE5E}">
      <dgm:prSet/>
      <dgm:spPr/>
      <dgm:t>
        <a:bodyPr/>
        <a:lstStyle/>
        <a:p>
          <a:endParaRPr lang="en-US"/>
        </a:p>
      </dgm:t>
    </dgm:pt>
    <dgm:pt modelId="{073F02AB-15CF-40AA-A95D-BF7DBD2BC2CB}" type="sibTrans" cxnId="{D65AD809-7CDA-434B-85DB-6675B80CAE5E}">
      <dgm:prSet/>
      <dgm:spPr/>
      <dgm:t>
        <a:bodyPr/>
        <a:lstStyle/>
        <a:p>
          <a:endParaRPr lang="en-US"/>
        </a:p>
      </dgm:t>
    </dgm:pt>
    <dgm:pt modelId="{885C8ECE-B636-4E9A-91C9-89EFAE364754}">
      <dgm:prSet/>
      <dgm:spPr/>
      <dgm:t>
        <a:bodyPr/>
        <a:lstStyle/>
        <a:p>
          <a:r>
            <a:rPr lang="en-US"/>
            <a:t>Hopeful</a:t>
          </a:r>
        </a:p>
      </dgm:t>
    </dgm:pt>
    <dgm:pt modelId="{A7DBB022-07A5-409D-A5A0-3A682E4B77C4}" type="parTrans" cxnId="{1DB89FDA-42A1-4347-AFFC-A6B60A913F9A}">
      <dgm:prSet/>
      <dgm:spPr/>
      <dgm:t>
        <a:bodyPr/>
        <a:lstStyle/>
        <a:p>
          <a:endParaRPr lang="en-US"/>
        </a:p>
      </dgm:t>
    </dgm:pt>
    <dgm:pt modelId="{6DB86107-15F9-4A06-808D-377867397369}" type="sibTrans" cxnId="{1DB89FDA-42A1-4347-AFFC-A6B60A913F9A}">
      <dgm:prSet/>
      <dgm:spPr/>
      <dgm:t>
        <a:bodyPr/>
        <a:lstStyle/>
        <a:p>
          <a:endParaRPr lang="en-US"/>
        </a:p>
      </dgm:t>
    </dgm:pt>
    <dgm:pt modelId="{F630333C-4CBC-4D89-B3B2-90BEB6108EC5}">
      <dgm:prSet/>
      <dgm:spPr/>
      <dgm:t>
        <a:bodyPr/>
        <a:lstStyle/>
        <a:p>
          <a:r>
            <a:rPr lang="en-US"/>
            <a:t>Open Minded</a:t>
          </a:r>
        </a:p>
      </dgm:t>
    </dgm:pt>
    <dgm:pt modelId="{0CB78F7D-A571-4DC6-8E94-6FB29FAA4A79}" type="parTrans" cxnId="{A792D091-952F-4D1C-BCEC-D6E25A1998AC}">
      <dgm:prSet/>
      <dgm:spPr/>
      <dgm:t>
        <a:bodyPr/>
        <a:lstStyle/>
        <a:p>
          <a:endParaRPr lang="en-US"/>
        </a:p>
      </dgm:t>
    </dgm:pt>
    <dgm:pt modelId="{1EB7F370-A2E8-4E50-B949-6D15FC3A219D}" type="sibTrans" cxnId="{A792D091-952F-4D1C-BCEC-D6E25A1998AC}">
      <dgm:prSet/>
      <dgm:spPr/>
      <dgm:t>
        <a:bodyPr/>
        <a:lstStyle/>
        <a:p>
          <a:endParaRPr lang="en-US"/>
        </a:p>
      </dgm:t>
    </dgm:pt>
    <dgm:pt modelId="{387759D6-CDB5-4218-BEDB-8AE16DF183E5}">
      <dgm:prSet/>
      <dgm:spPr/>
      <dgm:t>
        <a:bodyPr/>
        <a:lstStyle/>
        <a:p>
          <a:r>
            <a:rPr lang="en-US"/>
            <a:t>Empathetic</a:t>
          </a:r>
        </a:p>
      </dgm:t>
    </dgm:pt>
    <dgm:pt modelId="{2036E177-9C9D-4B38-B8E1-F5A9CB6076A8}" type="parTrans" cxnId="{53853C9C-9FFE-4B1D-BEF0-961568EB6E76}">
      <dgm:prSet/>
      <dgm:spPr/>
      <dgm:t>
        <a:bodyPr/>
        <a:lstStyle/>
        <a:p>
          <a:endParaRPr lang="en-US"/>
        </a:p>
      </dgm:t>
    </dgm:pt>
    <dgm:pt modelId="{47D03106-1944-48C2-B018-468F1AFD38B3}" type="sibTrans" cxnId="{53853C9C-9FFE-4B1D-BEF0-961568EB6E76}">
      <dgm:prSet/>
      <dgm:spPr/>
      <dgm:t>
        <a:bodyPr/>
        <a:lstStyle/>
        <a:p>
          <a:endParaRPr lang="en-US"/>
        </a:p>
      </dgm:t>
    </dgm:pt>
    <dgm:pt modelId="{A367CB99-2CF2-4D55-AB7F-26A25C4EBA69}">
      <dgm:prSet/>
      <dgm:spPr/>
      <dgm:t>
        <a:bodyPr/>
        <a:lstStyle/>
        <a:p>
          <a:r>
            <a:rPr lang="en-US"/>
            <a:t>Respectful</a:t>
          </a:r>
        </a:p>
      </dgm:t>
    </dgm:pt>
    <dgm:pt modelId="{F029D085-903C-478A-9104-754247C922CF}" type="parTrans" cxnId="{DE7BF0B2-20F7-40E3-A863-FFAA051D35E7}">
      <dgm:prSet/>
      <dgm:spPr/>
      <dgm:t>
        <a:bodyPr/>
        <a:lstStyle/>
        <a:p>
          <a:endParaRPr lang="en-US"/>
        </a:p>
      </dgm:t>
    </dgm:pt>
    <dgm:pt modelId="{E22FBF93-CCC3-4030-A887-6A3B15DB2DF5}" type="sibTrans" cxnId="{DE7BF0B2-20F7-40E3-A863-FFAA051D35E7}">
      <dgm:prSet/>
      <dgm:spPr/>
      <dgm:t>
        <a:bodyPr/>
        <a:lstStyle/>
        <a:p>
          <a:endParaRPr lang="en-US"/>
        </a:p>
      </dgm:t>
    </dgm:pt>
    <dgm:pt modelId="{BEE86AD3-E501-4042-B7C5-CDBD4FE9690B}">
      <dgm:prSet/>
      <dgm:spPr/>
      <dgm:t>
        <a:bodyPr/>
        <a:lstStyle/>
        <a:p>
          <a:r>
            <a:rPr lang="en-US"/>
            <a:t>Facilitate Change</a:t>
          </a:r>
        </a:p>
      </dgm:t>
    </dgm:pt>
    <dgm:pt modelId="{2A8EA6B0-0ECF-4CB0-AE71-7640A9339647}" type="parTrans" cxnId="{A52980D1-9784-4C84-ACD6-9270EA2BBB8A}">
      <dgm:prSet/>
      <dgm:spPr/>
      <dgm:t>
        <a:bodyPr/>
        <a:lstStyle/>
        <a:p>
          <a:endParaRPr lang="en-US"/>
        </a:p>
      </dgm:t>
    </dgm:pt>
    <dgm:pt modelId="{322A7026-13FB-417B-B24A-5992AD7E62CC}" type="sibTrans" cxnId="{A52980D1-9784-4C84-ACD6-9270EA2BBB8A}">
      <dgm:prSet/>
      <dgm:spPr/>
      <dgm:t>
        <a:bodyPr/>
        <a:lstStyle/>
        <a:p>
          <a:endParaRPr lang="en-US"/>
        </a:p>
      </dgm:t>
    </dgm:pt>
    <dgm:pt modelId="{666BD564-80C4-495A-A30D-AF2FBC308B4A}">
      <dgm:prSet/>
      <dgm:spPr/>
      <dgm:t>
        <a:bodyPr/>
        <a:lstStyle/>
        <a:p>
          <a:r>
            <a:rPr lang="en-US"/>
            <a:t>Honest and Direct</a:t>
          </a:r>
        </a:p>
      </dgm:t>
    </dgm:pt>
    <dgm:pt modelId="{2134B7BA-A8EF-4D1F-9E8F-E50281FA712E}" type="parTrans" cxnId="{918345C4-C376-4D78-B0AE-289ACFC264DE}">
      <dgm:prSet/>
      <dgm:spPr/>
      <dgm:t>
        <a:bodyPr/>
        <a:lstStyle/>
        <a:p>
          <a:endParaRPr lang="en-US"/>
        </a:p>
      </dgm:t>
    </dgm:pt>
    <dgm:pt modelId="{EF094BF7-8C3D-4F7C-B5CD-429134F84CB2}" type="sibTrans" cxnId="{918345C4-C376-4D78-B0AE-289ACFC264DE}">
      <dgm:prSet/>
      <dgm:spPr/>
      <dgm:t>
        <a:bodyPr/>
        <a:lstStyle/>
        <a:p>
          <a:endParaRPr lang="en-US"/>
        </a:p>
      </dgm:t>
    </dgm:pt>
    <dgm:pt modelId="{E7F3D751-23BE-4F2C-8A85-53AFE995D603}">
      <dgm:prSet/>
      <dgm:spPr/>
      <dgm:t>
        <a:bodyPr/>
        <a:lstStyle/>
        <a:p>
          <a:r>
            <a:rPr lang="en-US"/>
            <a:t>Mutual and Reciprocal</a:t>
          </a:r>
        </a:p>
      </dgm:t>
    </dgm:pt>
    <dgm:pt modelId="{56C377D7-03BC-4B89-884B-18D6E14B28DB}" type="parTrans" cxnId="{6493F4B4-3328-4A7D-A568-DB5CE8E1F051}">
      <dgm:prSet/>
      <dgm:spPr/>
      <dgm:t>
        <a:bodyPr/>
        <a:lstStyle/>
        <a:p>
          <a:endParaRPr lang="en-US"/>
        </a:p>
      </dgm:t>
    </dgm:pt>
    <dgm:pt modelId="{F72B630A-E850-405E-AE4A-EFA1C50B13C8}" type="sibTrans" cxnId="{6493F4B4-3328-4A7D-A568-DB5CE8E1F051}">
      <dgm:prSet/>
      <dgm:spPr/>
      <dgm:t>
        <a:bodyPr/>
        <a:lstStyle/>
        <a:p>
          <a:endParaRPr lang="en-US"/>
        </a:p>
      </dgm:t>
    </dgm:pt>
    <dgm:pt modelId="{92492F80-AA80-4DD7-A9AC-9D9B8CA9E0CD}">
      <dgm:prSet/>
      <dgm:spPr/>
      <dgm:t>
        <a:bodyPr/>
        <a:lstStyle/>
        <a:p>
          <a:r>
            <a:rPr lang="en-US"/>
            <a:t>Equally Shared Power</a:t>
          </a:r>
        </a:p>
      </dgm:t>
    </dgm:pt>
    <dgm:pt modelId="{E20DF83E-BD79-43E3-9ED1-21EC956E1E8F}" type="parTrans" cxnId="{558A9E14-649C-47EF-A667-6917497EEC86}">
      <dgm:prSet/>
      <dgm:spPr/>
      <dgm:t>
        <a:bodyPr/>
        <a:lstStyle/>
        <a:p>
          <a:endParaRPr lang="en-US"/>
        </a:p>
      </dgm:t>
    </dgm:pt>
    <dgm:pt modelId="{0CEA9D33-72B8-4F7B-BC91-A0F86BDDBEDC}" type="sibTrans" cxnId="{558A9E14-649C-47EF-A667-6917497EEC86}">
      <dgm:prSet/>
      <dgm:spPr/>
      <dgm:t>
        <a:bodyPr/>
        <a:lstStyle/>
        <a:p>
          <a:endParaRPr lang="en-US"/>
        </a:p>
      </dgm:t>
    </dgm:pt>
    <dgm:pt modelId="{B8BDFA5A-60DD-4AC1-BD62-46C767B137C5}">
      <dgm:prSet/>
      <dgm:spPr/>
      <dgm:t>
        <a:bodyPr/>
        <a:lstStyle/>
        <a:p>
          <a:r>
            <a:rPr lang="en-US"/>
            <a:t>Strengths Focused</a:t>
          </a:r>
        </a:p>
      </dgm:t>
    </dgm:pt>
    <dgm:pt modelId="{1017C110-7A6B-4729-A7DD-FDBD266461D2}" type="parTrans" cxnId="{00E8D20F-FF44-4544-8F74-8F353A0D4081}">
      <dgm:prSet/>
      <dgm:spPr/>
      <dgm:t>
        <a:bodyPr/>
        <a:lstStyle/>
        <a:p>
          <a:endParaRPr lang="en-US"/>
        </a:p>
      </dgm:t>
    </dgm:pt>
    <dgm:pt modelId="{DB433502-C175-42A0-92B0-0477C6824D9D}" type="sibTrans" cxnId="{00E8D20F-FF44-4544-8F74-8F353A0D4081}">
      <dgm:prSet/>
      <dgm:spPr/>
      <dgm:t>
        <a:bodyPr/>
        <a:lstStyle/>
        <a:p>
          <a:endParaRPr lang="en-US"/>
        </a:p>
      </dgm:t>
    </dgm:pt>
    <dgm:pt modelId="{0CE94176-D9AE-4335-9698-2D936C1B98A2}">
      <dgm:prSet/>
      <dgm:spPr/>
      <dgm:t>
        <a:bodyPr/>
        <a:lstStyle/>
        <a:p>
          <a:r>
            <a:rPr lang="en-US"/>
            <a:t>Transparent</a:t>
          </a:r>
        </a:p>
      </dgm:t>
    </dgm:pt>
    <dgm:pt modelId="{51675321-7A71-46C0-9C3E-B9160FE4DA9F}" type="parTrans" cxnId="{E890DAC0-1350-450D-8A49-20164ED1BC0F}">
      <dgm:prSet/>
      <dgm:spPr/>
      <dgm:t>
        <a:bodyPr/>
        <a:lstStyle/>
        <a:p>
          <a:endParaRPr lang="en-US"/>
        </a:p>
      </dgm:t>
    </dgm:pt>
    <dgm:pt modelId="{331BADED-61F6-4F2F-A62F-D58D2D40ED2D}" type="sibTrans" cxnId="{E890DAC0-1350-450D-8A49-20164ED1BC0F}">
      <dgm:prSet/>
      <dgm:spPr/>
      <dgm:t>
        <a:bodyPr/>
        <a:lstStyle/>
        <a:p>
          <a:endParaRPr lang="en-US"/>
        </a:p>
      </dgm:t>
    </dgm:pt>
    <dgm:pt modelId="{12D237C7-C92B-4588-BD1A-D913DE479508}">
      <dgm:prSet/>
      <dgm:spPr/>
      <dgm:t>
        <a:bodyPr/>
        <a:lstStyle/>
        <a:p>
          <a:r>
            <a:rPr lang="en-US"/>
            <a:t>Person-Driven</a:t>
          </a:r>
        </a:p>
      </dgm:t>
    </dgm:pt>
    <dgm:pt modelId="{F8FA70AD-BA78-4560-85EA-02A247D968CC}" type="parTrans" cxnId="{423C9491-3B15-48A6-8A21-19BDB09B28E0}">
      <dgm:prSet/>
      <dgm:spPr/>
      <dgm:t>
        <a:bodyPr/>
        <a:lstStyle/>
        <a:p>
          <a:endParaRPr lang="en-US"/>
        </a:p>
      </dgm:t>
    </dgm:pt>
    <dgm:pt modelId="{681ABBFC-AC8F-4676-BE3D-33B1771F133D}" type="sibTrans" cxnId="{423C9491-3B15-48A6-8A21-19BDB09B28E0}">
      <dgm:prSet/>
      <dgm:spPr/>
      <dgm:t>
        <a:bodyPr/>
        <a:lstStyle/>
        <a:p>
          <a:endParaRPr lang="en-US"/>
        </a:p>
      </dgm:t>
    </dgm:pt>
    <dgm:pt modelId="{FD067073-6D90-4F19-B037-093592586AB9}" type="pres">
      <dgm:prSet presAssocID="{32BE67F0-072F-4E55-BB92-537B7A24C1DD}" presName="Name0" presStyleCnt="0">
        <dgm:presLayoutVars>
          <dgm:dir/>
          <dgm:animLvl val="lvl"/>
          <dgm:resizeHandles val="exact"/>
        </dgm:presLayoutVars>
      </dgm:prSet>
      <dgm:spPr/>
    </dgm:pt>
    <dgm:pt modelId="{09BA0525-27C5-43D5-9497-0DB5767DA2D9}" type="pres">
      <dgm:prSet presAssocID="{0B2CF6E9-50C7-4278-9479-D37BFFBEDCAE}" presName="composite" presStyleCnt="0"/>
      <dgm:spPr/>
    </dgm:pt>
    <dgm:pt modelId="{B4FDF9E1-0E00-4B58-8C8E-FD4B5F23E424}" type="pres">
      <dgm:prSet presAssocID="{0B2CF6E9-50C7-4278-9479-D37BFFBEDCAE}" presName="parTx" presStyleLbl="node1" presStyleIdx="0" presStyleCnt="1">
        <dgm:presLayoutVars>
          <dgm:chMax val="0"/>
          <dgm:chPref val="0"/>
          <dgm:bulletEnabled val="1"/>
        </dgm:presLayoutVars>
      </dgm:prSet>
      <dgm:spPr/>
    </dgm:pt>
    <dgm:pt modelId="{2E3135FA-93C1-44A0-80A5-0605FE9A0942}" type="pres">
      <dgm:prSet presAssocID="{0B2CF6E9-50C7-4278-9479-D37BFFBEDCAE}" presName="desTx" presStyleLbl="revTx" presStyleIdx="0" presStyleCnt="1">
        <dgm:presLayoutVars>
          <dgm:bulletEnabled val="1"/>
        </dgm:presLayoutVars>
      </dgm:prSet>
      <dgm:spPr/>
    </dgm:pt>
  </dgm:ptLst>
  <dgm:cxnLst>
    <dgm:cxn modelId="{D65AD809-7CDA-434B-85DB-6675B80CAE5E}" srcId="{0B2CF6E9-50C7-4278-9479-D37BFFBEDCAE}" destId="{1BBCADCB-A046-40A8-BACF-EF1AAC0E8B14}" srcOrd="0" destOrd="0" parTransId="{9EEFE4AE-68F3-4499-AC23-15692F039B44}" sibTransId="{073F02AB-15CF-40AA-A95D-BF7DBD2BC2CB}"/>
    <dgm:cxn modelId="{00E8D20F-FF44-4544-8F74-8F353A0D4081}" srcId="{0B2CF6E9-50C7-4278-9479-D37BFFBEDCAE}" destId="{B8BDFA5A-60DD-4AC1-BD62-46C767B137C5}" srcOrd="9" destOrd="0" parTransId="{1017C110-7A6B-4729-A7DD-FDBD266461D2}" sibTransId="{DB433502-C175-42A0-92B0-0477C6824D9D}"/>
    <dgm:cxn modelId="{558A9E14-649C-47EF-A667-6917497EEC86}" srcId="{0B2CF6E9-50C7-4278-9479-D37BFFBEDCAE}" destId="{92492F80-AA80-4DD7-A9AC-9D9B8CA9E0CD}" srcOrd="8" destOrd="0" parTransId="{E20DF83E-BD79-43E3-9ED1-21EC956E1E8F}" sibTransId="{0CEA9D33-72B8-4F7B-BC91-A0F86BDDBEDC}"/>
    <dgm:cxn modelId="{50A44F1A-067D-49C5-9329-8BE5FE3A4F4E}" type="presOf" srcId="{B8BDFA5A-60DD-4AC1-BD62-46C767B137C5}" destId="{2E3135FA-93C1-44A0-80A5-0605FE9A0942}" srcOrd="0" destOrd="9" presId="urn:microsoft.com/office/officeart/2005/8/layout/chevron1"/>
    <dgm:cxn modelId="{68233727-8163-44A2-A18C-1DE1A153EAC9}" type="presOf" srcId="{BEE86AD3-E501-4042-B7C5-CDBD4FE9690B}" destId="{2E3135FA-93C1-44A0-80A5-0605FE9A0942}" srcOrd="0" destOrd="5" presId="urn:microsoft.com/office/officeart/2005/8/layout/chevron1"/>
    <dgm:cxn modelId="{A083612C-3864-484C-A433-75201FAFCBD3}" type="presOf" srcId="{12D237C7-C92B-4588-BD1A-D913DE479508}" destId="{2E3135FA-93C1-44A0-80A5-0605FE9A0942}" srcOrd="0" destOrd="11" presId="urn:microsoft.com/office/officeart/2005/8/layout/chevron1"/>
    <dgm:cxn modelId="{3FF2252F-BF3C-4785-AB2E-A879E1D32B04}" type="presOf" srcId="{A367CB99-2CF2-4D55-AB7F-26A25C4EBA69}" destId="{2E3135FA-93C1-44A0-80A5-0605FE9A0942}" srcOrd="0" destOrd="4" presId="urn:microsoft.com/office/officeart/2005/8/layout/chevron1"/>
    <dgm:cxn modelId="{8C8F9035-A523-4840-900C-56276311A4EF}" type="presOf" srcId="{0CE94176-D9AE-4335-9698-2D936C1B98A2}" destId="{2E3135FA-93C1-44A0-80A5-0605FE9A0942}" srcOrd="0" destOrd="10" presId="urn:microsoft.com/office/officeart/2005/8/layout/chevron1"/>
    <dgm:cxn modelId="{1E3C1A42-198D-4F01-8E57-8E93A32B6160}" type="presOf" srcId="{387759D6-CDB5-4218-BEDB-8AE16DF183E5}" destId="{2E3135FA-93C1-44A0-80A5-0605FE9A0942}" srcOrd="0" destOrd="3" presId="urn:microsoft.com/office/officeart/2005/8/layout/chevron1"/>
    <dgm:cxn modelId="{6A2A3C72-D797-4109-8CE5-6BB0C0490A3A}" type="presOf" srcId="{885C8ECE-B636-4E9A-91C9-89EFAE364754}" destId="{2E3135FA-93C1-44A0-80A5-0605FE9A0942}" srcOrd="0" destOrd="1" presId="urn:microsoft.com/office/officeart/2005/8/layout/chevron1"/>
    <dgm:cxn modelId="{469A0382-F962-4367-9CEC-0B91614B1077}" type="presOf" srcId="{92492F80-AA80-4DD7-A9AC-9D9B8CA9E0CD}" destId="{2E3135FA-93C1-44A0-80A5-0605FE9A0942}" srcOrd="0" destOrd="8" presId="urn:microsoft.com/office/officeart/2005/8/layout/chevron1"/>
    <dgm:cxn modelId="{FDABA987-F879-4A4D-88F1-660639A7ECDE}" type="presOf" srcId="{1BBCADCB-A046-40A8-BACF-EF1AAC0E8B14}" destId="{2E3135FA-93C1-44A0-80A5-0605FE9A0942}" srcOrd="0" destOrd="0" presId="urn:microsoft.com/office/officeart/2005/8/layout/chevron1"/>
    <dgm:cxn modelId="{423C9491-3B15-48A6-8A21-19BDB09B28E0}" srcId="{0B2CF6E9-50C7-4278-9479-D37BFFBEDCAE}" destId="{12D237C7-C92B-4588-BD1A-D913DE479508}" srcOrd="11" destOrd="0" parTransId="{F8FA70AD-BA78-4560-85EA-02A247D968CC}" sibTransId="{681ABBFC-AC8F-4676-BE3D-33B1771F133D}"/>
    <dgm:cxn modelId="{A792D091-952F-4D1C-BCEC-D6E25A1998AC}" srcId="{0B2CF6E9-50C7-4278-9479-D37BFFBEDCAE}" destId="{F630333C-4CBC-4D89-B3B2-90BEB6108EC5}" srcOrd="2" destOrd="0" parTransId="{0CB78F7D-A571-4DC6-8E94-6FB29FAA4A79}" sibTransId="{1EB7F370-A2E8-4E50-B949-6D15FC3A219D}"/>
    <dgm:cxn modelId="{53853C9C-9FFE-4B1D-BEF0-961568EB6E76}" srcId="{0B2CF6E9-50C7-4278-9479-D37BFFBEDCAE}" destId="{387759D6-CDB5-4218-BEDB-8AE16DF183E5}" srcOrd="3" destOrd="0" parTransId="{2036E177-9C9D-4B38-B8E1-F5A9CB6076A8}" sibTransId="{47D03106-1944-48C2-B018-468F1AFD38B3}"/>
    <dgm:cxn modelId="{F51D9AB0-55D2-4B36-9DA2-4073CF677585}" type="presOf" srcId="{32BE67F0-072F-4E55-BB92-537B7A24C1DD}" destId="{FD067073-6D90-4F19-B037-093592586AB9}" srcOrd="0" destOrd="0" presId="urn:microsoft.com/office/officeart/2005/8/layout/chevron1"/>
    <dgm:cxn modelId="{DE7BF0B2-20F7-40E3-A863-FFAA051D35E7}" srcId="{0B2CF6E9-50C7-4278-9479-D37BFFBEDCAE}" destId="{A367CB99-2CF2-4D55-AB7F-26A25C4EBA69}" srcOrd="4" destOrd="0" parTransId="{F029D085-903C-478A-9104-754247C922CF}" sibTransId="{E22FBF93-CCC3-4030-A887-6A3B15DB2DF5}"/>
    <dgm:cxn modelId="{6493F4B4-3328-4A7D-A568-DB5CE8E1F051}" srcId="{0B2CF6E9-50C7-4278-9479-D37BFFBEDCAE}" destId="{E7F3D751-23BE-4F2C-8A85-53AFE995D603}" srcOrd="7" destOrd="0" parTransId="{56C377D7-03BC-4B89-884B-18D6E14B28DB}" sibTransId="{F72B630A-E850-405E-AE4A-EFA1C50B13C8}"/>
    <dgm:cxn modelId="{E890DAC0-1350-450D-8A49-20164ED1BC0F}" srcId="{0B2CF6E9-50C7-4278-9479-D37BFFBEDCAE}" destId="{0CE94176-D9AE-4335-9698-2D936C1B98A2}" srcOrd="10" destOrd="0" parTransId="{51675321-7A71-46C0-9C3E-B9160FE4DA9F}" sibTransId="{331BADED-61F6-4F2F-A62F-D58D2D40ED2D}"/>
    <dgm:cxn modelId="{39E447C1-6240-4066-81A5-C6A8D64AE4C7}" type="presOf" srcId="{0B2CF6E9-50C7-4278-9479-D37BFFBEDCAE}" destId="{B4FDF9E1-0E00-4B58-8C8E-FD4B5F23E424}" srcOrd="0" destOrd="0" presId="urn:microsoft.com/office/officeart/2005/8/layout/chevron1"/>
    <dgm:cxn modelId="{918345C4-C376-4D78-B0AE-289ACFC264DE}" srcId="{0B2CF6E9-50C7-4278-9479-D37BFFBEDCAE}" destId="{666BD564-80C4-495A-A30D-AF2FBC308B4A}" srcOrd="6" destOrd="0" parTransId="{2134B7BA-A8EF-4D1F-9E8F-E50281FA712E}" sibTransId="{EF094BF7-8C3D-4F7C-B5CD-429134F84CB2}"/>
    <dgm:cxn modelId="{7DBC2CD1-244D-4BD0-9348-05C52C1071DA}" type="presOf" srcId="{E7F3D751-23BE-4F2C-8A85-53AFE995D603}" destId="{2E3135FA-93C1-44A0-80A5-0605FE9A0942}" srcOrd="0" destOrd="7" presId="urn:microsoft.com/office/officeart/2005/8/layout/chevron1"/>
    <dgm:cxn modelId="{A52980D1-9784-4C84-ACD6-9270EA2BBB8A}" srcId="{0B2CF6E9-50C7-4278-9479-D37BFFBEDCAE}" destId="{BEE86AD3-E501-4042-B7C5-CDBD4FE9690B}" srcOrd="5" destOrd="0" parTransId="{2A8EA6B0-0ECF-4CB0-AE71-7640A9339647}" sibTransId="{322A7026-13FB-417B-B24A-5992AD7E62CC}"/>
    <dgm:cxn modelId="{71C9E4D6-E76D-4994-BDE9-AF38C285C3AC}" type="presOf" srcId="{F630333C-4CBC-4D89-B3B2-90BEB6108EC5}" destId="{2E3135FA-93C1-44A0-80A5-0605FE9A0942}" srcOrd="0" destOrd="2" presId="urn:microsoft.com/office/officeart/2005/8/layout/chevron1"/>
    <dgm:cxn modelId="{1DB89FDA-42A1-4347-AFFC-A6B60A913F9A}" srcId="{0B2CF6E9-50C7-4278-9479-D37BFFBEDCAE}" destId="{885C8ECE-B636-4E9A-91C9-89EFAE364754}" srcOrd="1" destOrd="0" parTransId="{A7DBB022-07A5-409D-A5A0-3A682E4B77C4}" sibTransId="{6DB86107-15F9-4A06-808D-377867397369}"/>
    <dgm:cxn modelId="{07BFDEE9-9992-4584-82A1-FE29DD56518D}" type="presOf" srcId="{666BD564-80C4-495A-A30D-AF2FBC308B4A}" destId="{2E3135FA-93C1-44A0-80A5-0605FE9A0942}" srcOrd="0" destOrd="6" presId="urn:microsoft.com/office/officeart/2005/8/layout/chevron1"/>
    <dgm:cxn modelId="{07F94EEF-80F6-474A-BA61-D70DB901724C}" srcId="{32BE67F0-072F-4E55-BB92-537B7A24C1DD}" destId="{0B2CF6E9-50C7-4278-9479-D37BFFBEDCAE}" srcOrd="0" destOrd="0" parTransId="{0BAA26A8-92F1-4167-A2AB-9CE94CF4A8CC}" sibTransId="{85066D7E-154B-4AAC-8651-F2864CF615A1}"/>
    <dgm:cxn modelId="{44F174CA-7F82-4AC2-8FAD-8CFA790D168A}" type="presParOf" srcId="{FD067073-6D90-4F19-B037-093592586AB9}" destId="{09BA0525-27C5-43D5-9497-0DB5767DA2D9}" srcOrd="0" destOrd="0" presId="urn:microsoft.com/office/officeart/2005/8/layout/chevron1"/>
    <dgm:cxn modelId="{26B82E05-5576-443C-9B2A-4318E59A4908}" type="presParOf" srcId="{09BA0525-27C5-43D5-9497-0DB5767DA2D9}" destId="{B4FDF9E1-0E00-4B58-8C8E-FD4B5F23E424}" srcOrd="0" destOrd="0" presId="urn:microsoft.com/office/officeart/2005/8/layout/chevron1"/>
    <dgm:cxn modelId="{FBD6AF07-DED6-4969-9214-0EF6C3446F41}" type="presParOf" srcId="{09BA0525-27C5-43D5-9497-0DB5767DA2D9}" destId="{2E3135FA-93C1-44A0-80A5-0605FE9A0942}"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B5895B-EDB6-423A-B011-9B599AA1F24A}"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61B2FDD9-28E0-4C69-8B16-1471A002DA40}">
      <dgm:prSet/>
      <dgm:spPr/>
      <dgm:t>
        <a:bodyPr/>
        <a:lstStyle/>
        <a:p>
          <a:r>
            <a:rPr lang="en-US"/>
            <a:t>Where do the Rules come from?</a:t>
          </a:r>
        </a:p>
      </dgm:t>
    </dgm:pt>
    <dgm:pt modelId="{387A475E-E975-4460-8202-AE6BDF9654B6}" type="parTrans" cxnId="{B8D0B760-685F-44BC-817F-D75A79F3F88D}">
      <dgm:prSet/>
      <dgm:spPr/>
      <dgm:t>
        <a:bodyPr/>
        <a:lstStyle/>
        <a:p>
          <a:endParaRPr lang="en-US"/>
        </a:p>
      </dgm:t>
    </dgm:pt>
    <dgm:pt modelId="{C04A140B-661D-4461-B6C0-BA70EE694684}" type="sibTrans" cxnId="{B8D0B760-685F-44BC-817F-D75A79F3F88D}">
      <dgm:prSet/>
      <dgm:spPr/>
      <dgm:t>
        <a:bodyPr/>
        <a:lstStyle/>
        <a:p>
          <a:endParaRPr lang="en-US"/>
        </a:p>
      </dgm:t>
    </dgm:pt>
    <dgm:pt modelId="{404726FA-5CB5-45AE-9B06-F00149010714}">
      <dgm:prSet/>
      <dgm:spPr/>
      <dgm:t>
        <a:bodyPr/>
        <a:lstStyle/>
        <a:p>
          <a:r>
            <a:rPr lang="en-US"/>
            <a:t>The Rules that govern how Medicaid is administered are part of the Administrative Code approved by the</a:t>
          </a:r>
          <a:r>
            <a:rPr lang="en-US" b="1"/>
            <a:t> Illinois</a:t>
          </a:r>
          <a:r>
            <a:rPr lang="en-US"/>
            <a:t> </a:t>
          </a:r>
          <a:r>
            <a:rPr lang="en-US" b="1"/>
            <a:t>General Assembly</a:t>
          </a:r>
          <a:r>
            <a:rPr lang="en-US"/>
            <a:t> in accordance with</a:t>
          </a:r>
          <a:r>
            <a:rPr lang="en-US" b="1"/>
            <a:t> Federal Law. </a:t>
          </a:r>
        </a:p>
      </dgm:t>
    </dgm:pt>
    <dgm:pt modelId="{450A2B38-DB8E-470F-A84E-AEDFC387C1B1}" type="parTrans" cxnId="{2C480F74-C550-4507-A408-D49BA892E371}">
      <dgm:prSet/>
      <dgm:spPr/>
      <dgm:t>
        <a:bodyPr/>
        <a:lstStyle/>
        <a:p>
          <a:endParaRPr lang="en-US"/>
        </a:p>
      </dgm:t>
    </dgm:pt>
    <dgm:pt modelId="{AA6EB518-02DC-4688-8F3B-C526F499F102}" type="sibTrans" cxnId="{2C480F74-C550-4507-A408-D49BA892E371}">
      <dgm:prSet/>
      <dgm:spPr/>
      <dgm:t>
        <a:bodyPr/>
        <a:lstStyle/>
        <a:p>
          <a:endParaRPr lang="en-US"/>
        </a:p>
      </dgm:t>
    </dgm:pt>
    <dgm:pt modelId="{0C53FC38-EAA1-4ACD-83A5-26F899AAD3F0}">
      <dgm:prSet/>
      <dgm:spPr/>
      <dgm:t>
        <a:bodyPr/>
        <a:lstStyle/>
        <a:p>
          <a:r>
            <a:rPr lang="en-US"/>
            <a:t>Community Based Mental Health Rules:</a:t>
          </a:r>
        </a:p>
      </dgm:t>
    </dgm:pt>
    <dgm:pt modelId="{45E69A6D-4B65-4C32-B435-4C4E6BCE9A66}" type="parTrans" cxnId="{1F678947-1D52-4932-98ED-10844C4F4D22}">
      <dgm:prSet/>
      <dgm:spPr/>
      <dgm:t>
        <a:bodyPr/>
        <a:lstStyle/>
        <a:p>
          <a:endParaRPr lang="en-US"/>
        </a:p>
      </dgm:t>
    </dgm:pt>
    <dgm:pt modelId="{1D88FD13-7A0E-41CC-8BC2-DD09A223FEE2}" type="sibTrans" cxnId="{1F678947-1D52-4932-98ED-10844C4F4D22}">
      <dgm:prSet/>
      <dgm:spPr/>
      <dgm:t>
        <a:bodyPr/>
        <a:lstStyle/>
        <a:p>
          <a:endParaRPr lang="en-US"/>
        </a:p>
      </dgm:t>
    </dgm:pt>
    <dgm:pt modelId="{56CB987C-424B-4534-8054-021971AE68E7}">
      <dgm:prSet/>
      <dgm:spPr/>
      <dgm:t>
        <a:bodyPr/>
        <a:lstStyle/>
        <a:p>
          <a:r>
            <a:rPr lang="en-US" b="1" u="sng"/>
            <a:t>Rule 132:</a:t>
          </a:r>
          <a:r>
            <a:rPr lang="en-US"/>
            <a:t> Defines and describes the process for organizations to be certified to become Certified Specialty Providers (CSP) or Certified Community Mental Health Centers (CMHC).</a:t>
          </a:r>
        </a:p>
      </dgm:t>
    </dgm:pt>
    <dgm:pt modelId="{F0276698-74E2-4659-8B80-3BA7FFBF75BD}" type="parTrans" cxnId="{76B8AF53-059A-4B2D-94A7-C38F563AB065}">
      <dgm:prSet/>
      <dgm:spPr/>
      <dgm:t>
        <a:bodyPr/>
        <a:lstStyle/>
        <a:p>
          <a:endParaRPr lang="en-US"/>
        </a:p>
      </dgm:t>
    </dgm:pt>
    <dgm:pt modelId="{8DE218F6-BBAD-4C7B-8F9B-0682372ECB4F}" type="sibTrans" cxnId="{76B8AF53-059A-4B2D-94A7-C38F563AB065}">
      <dgm:prSet/>
      <dgm:spPr/>
      <dgm:t>
        <a:bodyPr/>
        <a:lstStyle/>
        <a:p>
          <a:endParaRPr lang="en-US"/>
        </a:p>
      </dgm:t>
    </dgm:pt>
    <dgm:pt modelId="{0E3E621B-C9AB-4822-85CB-3385C49BF125}">
      <dgm:prSet/>
      <dgm:spPr/>
      <dgm:t>
        <a:bodyPr/>
        <a:lstStyle/>
        <a:p>
          <a:r>
            <a:rPr lang="en-US" b="1" u="sng"/>
            <a:t>Rule 140:</a:t>
          </a:r>
          <a:r>
            <a:rPr lang="en-US"/>
            <a:t> Governs most aspects of the Illinois Medical Assistance Programs, including who is eligible, who can provide services, what services are covered, and how they will be paid. Sets requirements that every community-based behavioral health provider must adhere to as condition of participation in the Medicaid program. Also maintains service definitions and staff qualifications.</a:t>
          </a:r>
        </a:p>
      </dgm:t>
    </dgm:pt>
    <dgm:pt modelId="{E344D9A4-0DDB-42C5-9D4B-7AD23B1BF9FB}" type="parTrans" cxnId="{7FEFFED0-CE44-4DF8-BFEA-19FE28D0A950}">
      <dgm:prSet/>
      <dgm:spPr/>
      <dgm:t>
        <a:bodyPr/>
        <a:lstStyle/>
        <a:p>
          <a:endParaRPr lang="en-US"/>
        </a:p>
      </dgm:t>
    </dgm:pt>
    <dgm:pt modelId="{146E2668-A819-439D-B41A-05BCDBA685B6}" type="sibTrans" cxnId="{7FEFFED0-CE44-4DF8-BFEA-19FE28D0A950}">
      <dgm:prSet/>
      <dgm:spPr/>
      <dgm:t>
        <a:bodyPr/>
        <a:lstStyle/>
        <a:p>
          <a:endParaRPr lang="en-US"/>
        </a:p>
      </dgm:t>
    </dgm:pt>
    <dgm:pt modelId="{536F1D6A-8FD3-44BC-9E33-090B052EC8A9}">
      <dgm:prSet/>
      <dgm:spPr/>
      <dgm:t>
        <a:bodyPr/>
        <a:lstStyle/>
        <a:p>
          <a:r>
            <a:rPr lang="en-US"/>
            <a:t>The Illinois </a:t>
          </a:r>
          <a:r>
            <a:rPr lang="en-US" b="1"/>
            <a:t>Department of Healthcare and Family Services (HFS)</a:t>
          </a:r>
          <a:r>
            <a:rPr lang="en-US"/>
            <a:t> is the state agency responsible for administering Medicaid in Illinois. </a:t>
          </a:r>
        </a:p>
      </dgm:t>
    </dgm:pt>
    <dgm:pt modelId="{3217C8C2-8BB1-403F-97A0-71A75178F5A8}" type="parTrans" cxnId="{53094FBB-EED6-43F7-BF3F-8FDE6FDCA238}">
      <dgm:prSet/>
      <dgm:spPr/>
      <dgm:t>
        <a:bodyPr/>
        <a:lstStyle/>
        <a:p>
          <a:endParaRPr lang="en-US"/>
        </a:p>
      </dgm:t>
    </dgm:pt>
    <dgm:pt modelId="{24224885-BB73-4AC4-B6CB-0244BADE1C7D}" type="sibTrans" cxnId="{53094FBB-EED6-43F7-BF3F-8FDE6FDCA238}">
      <dgm:prSet/>
      <dgm:spPr/>
      <dgm:t>
        <a:bodyPr/>
        <a:lstStyle/>
        <a:p>
          <a:endParaRPr lang="en-US"/>
        </a:p>
      </dgm:t>
    </dgm:pt>
    <dgm:pt modelId="{C8DB619D-3FAF-42BC-ACC5-5173B7C24A11}" type="pres">
      <dgm:prSet presAssocID="{01B5895B-EDB6-423A-B011-9B599AA1F24A}" presName="linear" presStyleCnt="0">
        <dgm:presLayoutVars>
          <dgm:dir/>
          <dgm:animLvl val="lvl"/>
          <dgm:resizeHandles val="exact"/>
        </dgm:presLayoutVars>
      </dgm:prSet>
      <dgm:spPr/>
    </dgm:pt>
    <dgm:pt modelId="{714EEC91-9EC6-49EF-BA56-462BFAB34A44}" type="pres">
      <dgm:prSet presAssocID="{61B2FDD9-28E0-4C69-8B16-1471A002DA40}" presName="parentLin" presStyleCnt="0"/>
      <dgm:spPr/>
    </dgm:pt>
    <dgm:pt modelId="{F60DA97A-397A-42DD-BBF4-0B8119B68044}" type="pres">
      <dgm:prSet presAssocID="{61B2FDD9-28E0-4C69-8B16-1471A002DA40}" presName="parentLeftMargin" presStyleLbl="node1" presStyleIdx="0" presStyleCnt="2"/>
      <dgm:spPr/>
    </dgm:pt>
    <dgm:pt modelId="{3151EC52-3F9D-4C33-99D2-95A959BAF6B6}" type="pres">
      <dgm:prSet presAssocID="{61B2FDD9-28E0-4C69-8B16-1471A002DA40}" presName="parentText" presStyleLbl="node1" presStyleIdx="0" presStyleCnt="2">
        <dgm:presLayoutVars>
          <dgm:chMax val="0"/>
          <dgm:bulletEnabled val="1"/>
        </dgm:presLayoutVars>
      </dgm:prSet>
      <dgm:spPr/>
    </dgm:pt>
    <dgm:pt modelId="{EEB5AF00-7E54-447C-8424-F5F3CEB92115}" type="pres">
      <dgm:prSet presAssocID="{61B2FDD9-28E0-4C69-8B16-1471A002DA40}" presName="negativeSpace" presStyleCnt="0"/>
      <dgm:spPr/>
    </dgm:pt>
    <dgm:pt modelId="{E51ACD7A-496A-4A52-AE42-9ABA5DBF0DC3}" type="pres">
      <dgm:prSet presAssocID="{61B2FDD9-28E0-4C69-8B16-1471A002DA40}" presName="childText" presStyleLbl="conFgAcc1" presStyleIdx="0" presStyleCnt="2">
        <dgm:presLayoutVars>
          <dgm:bulletEnabled val="1"/>
        </dgm:presLayoutVars>
      </dgm:prSet>
      <dgm:spPr/>
    </dgm:pt>
    <dgm:pt modelId="{D82991E5-0286-42AA-97E1-7931225A8EFF}" type="pres">
      <dgm:prSet presAssocID="{C04A140B-661D-4461-B6C0-BA70EE694684}" presName="spaceBetweenRectangles" presStyleCnt="0"/>
      <dgm:spPr/>
    </dgm:pt>
    <dgm:pt modelId="{EF02D448-9BD8-4D03-91D6-728DBE21C01F}" type="pres">
      <dgm:prSet presAssocID="{0C53FC38-EAA1-4ACD-83A5-26F899AAD3F0}" presName="parentLin" presStyleCnt="0"/>
      <dgm:spPr/>
    </dgm:pt>
    <dgm:pt modelId="{D7F9E698-E076-4A71-A20F-4B74AD7AE012}" type="pres">
      <dgm:prSet presAssocID="{0C53FC38-EAA1-4ACD-83A5-26F899AAD3F0}" presName="parentLeftMargin" presStyleLbl="node1" presStyleIdx="0" presStyleCnt="2"/>
      <dgm:spPr/>
    </dgm:pt>
    <dgm:pt modelId="{3F4337D7-37D0-4FD3-B26E-2A633FE056AA}" type="pres">
      <dgm:prSet presAssocID="{0C53FC38-EAA1-4ACD-83A5-26F899AAD3F0}" presName="parentText" presStyleLbl="node1" presStyleIdx="1" presStyleCnt="2">
        <dgm:presLayoutVars>
          <dgm:chMax val="0"/>
          <dgm:bulletEnabled val="1"/>
        </dgm:presLayoutVars>
      </dgm:prSet>
      <dgm:spPr/>
    </dgm:pt>
    <dgm:pt modelId="{DE8EE471-11CD-46BF-9078-6BC9EE019F74}" type="pres">
      <dgm:prSet presAssocID="{0C53FC38-EAA1-4ACD-83A5-26F899AAD3F0}" presName="negativeSpace" presStyleCnt="0"/>
      <dgm:spPr/>
    </dgm:pt>
    <dgm:pt modelId="{E0E35B01-982E-49A7-BEDC-05FBAA85D555}" type="pres">
      <dgm:prSet presAssocID="{0C53FC38-EAA1-4ACD-83A5-26F899AAD3F0}" presName="childText" presStyleLbl="conFgAcc1" presStyleIdx="1" presStyleCnt="2">
        <dgm:presLayoutVars>
          <dgm:bulletEnabled val="1"/>
        </dgm:presLayoutVars>
      </dgm:prSet>
      <dgm:spPr/>
    </dgm:pt>
  </dgm:ptLst>
  <dgm:cxnLst>
    <dgm:cxn modelId="{425FAF16-C709-4D7D-BA9D-01E9A5114084}" type="presOf" srcId="{61B2FDD9-28E0-4C69-8B16-1471A002DA40}" destId="{F60DA97A-397A-42DD-BBF4-0B8119B68044}" srcOrd="0" destOrd="0" presId="urn:microsoft.com/office/officeart/2005/8/layout/list1"/>
    <dgm:cxn modelId="{EA9E1330-1741-402D-95D7-52EA1F5ABC48}" type="presOf" srcId="{404726FA-5CB5-45AE-9B06-F00149010714}" destId="{E51ACD7A-496A-4A52-AE42-9ABA5DBF0DC3}" srcOrd="0" destOrd="0" presId="urn:microsoft.com/office/officeart/2005/8/layout/list1"/>
    <dgm:cxn modelId="{6804BC38-9B96-4F21-8790-591CCFE45DFE}" type="presOf" srcId="{0C53FC38-EAA1-4ACD-83A5-26F899AAD3F0}" destId="{D7F9E698-E076-4A71-A20F-4B74AD7AE012}" srcOrd="0" destOrd="0" presId="urn:microsoft.com/office/officeart/2005/8/layout/list1"/>
    <dgm:cxn modelId="{3049BA5E-63D8-4990-B77E-8777E84AD030}" type="presOf" srcId="{0C53FC38-EAA1-4ACD-83A5-26F899AAD3F0}" destId="{3F4337D7-37D0-4FD3-B26E-2A633FE056AA}" srcOrd="1" destOrd="0" presId="urn:microsoft.com/office/officeart/2005/8/layout/list1"/>
    <dgm:cxn modelId="{B8D0B760-685F-44BC-817F-D75A79F3F88D}" srcId="{01B5895B-EDB6-423A-B011-9B599AA1F24A}" destId="{61B2FDD9-28E0-4C69-8B16-1471A002DA40}" srcOrd="0" destOrd="0" parTransId="{387A475E-E975-4460-8202-AE6BDF9654B6}" sibTransId="{C04A140B-661D-4461-B6C0-BA70EE694684}"/>
    <dgm:cxn modelId="{1F678947-1D52-4932-98ED-10844C4F4D22}" srcId="{01B5895B-EDB6-423A-B011-9B599AA1F24A}" destId="{0C53FC38-EAA1-4ACD-83A5-26F899AAD3F0}" srcOrd="1" destOrd="0" parTransId="{45E69A6D-4B65-4C32-B435-4C4E6BCE9A66}" sibTransId="{1D88FD13-7A0E-41CC-8BC2-DD09A223FEE2}"/>
    <dgm:cxn modelId="{4A013D6C-CA14-46B7-A698-C3C1ECFED5D2}" type="presOf" srcId="{0E3E621B-C9AB-4822-85CB-3385C49BF125}" destId="{E0E35B01-982E-49A7-BEDC-05FBAA85D555}" srcOrd="0" destOrd="1" presId="urn:microsoft.com/office/officeart/2005/8/layout/list1"/>
    <dgm:cxn modelId="{76B8AF53-059A-4B2D-94A7-C38F563AB065}" srcId="{0C53FC38-EAA1-4ACD-83A5-26F899AAD3F0}" destId="{56CB987C-424B-4534-8054-021971AE68E7}" srcOrd="0" destOrd="0" parTransId="{F0276698-74E2-4659-8B80-3BA7FFBF75BD}" sibTransId="{8DE218F6-BBAD-4C7B-8F9B-0682372ECB4F}"/>
    <dgm:cxn modelId="{2C480F74-C550-4507-A408-D49BA892E371}" srcId="{61B2FDD9-28E0-4C69-8B16-1471A002DA40}" destId="{404726FA-5CB5-45AE-9B06-F00149010714}" srcOrd="0" destOrd="0" parTransId="{450A2B38-DB8E-470F-A84E-AEDFC387C1B1}" sibTransId="{AA6EB518-02DC-4688-8F3B-C526F499F102}"/>
    <dgm:cxn modelId="{099D36B7-87BB-41F0-86AC-6E179935ECF3}" type="presOf" srcId="{56CB987C-424B-4534-8054-021971AE68E7}" destId="{E0E35B01-982E-49A7-BEDC-05FBAA85D555}" srcOrd="0" destOrd="0" presId="urn:microsoft.com/office/officeart/2005/8/layout/list1"/>
    <dgm:cxn modelId="{37B9A4B7-B1D6-48CD-9DA6-AE86A00C0037}" type="presOf" srcId="{61B2FDD9-28E0-4C69-8B16-1471A002DA40}" destId="{3151EC52-3F9D-4C33-99D2-95A959BAF6B6}" srcOrd="1" destOrd="0" presId="urn:microsoft.com/office/officeart/2005/8/layout/list1"/>
    <dgm:cxn modelId="{53094FBB-EED6-43F7-BF3F-8FDE6FDCA238}" srcId="{61B2FDD9-28E0-4C69-8B16-1471A002DA40}" destId="{536F1D6A-8FD3-44BC-9E33-090B052EC8A9}" srcOrd="1" destOrd="0" parTransId="{3217C8C2-8BB1-403F-97A0-71A75178F5A8}" sibTransId="{24224885-BB73-4AC4-B6CB-0244BADE1C7D}"/>
    <dgm:cxn modelId="{1EFFDDC1-05C4-4133-89C1-D8103A3CFABC}" type="presOf" srcId="{01B5895B-EDB6-423A-B011-9B599AA1F24A}" destId="{C8DB619D-3FAF-42BC-ACC5-5173B7C24A11}" srcOrd="0" destOrd="0" presId="urn:microsoft.com/office/officeart/2005/8/layout/list1"/>
    <dgm:cxn modelId="{7FEFFED0-CE44-4DF8-BFEA-19FE28D0A950}" srcId="{0C53FC38-EAA1-4ACD-83A5-26F899AAD3F0}" destId="{0E3E621B-C9AB-4822-85CB-3385C49BF125}" srcOrd="1" destOrd="0" parTransId="{E344D9A4-0DDB-42C5-9D4B-7AD23B1BF9FB}" sibTransId="{146E2668-A819-439D-B41A-05BCDBA685B6}"/>
    <dgm:cxn modelId="{E5CA51E4-75A8-4661-B141-BA0421B32B21}" type="presOf" srcId="{536F1D6A-8FD3-44BC-9E33-090B052EC8A9}" destId="{E51ACD7A-496A-4A52-AE42-9ABA5DBF0DC3}" srcOrd="0" destOrd="1" presId="urn:microsoft.com/office/officeart/2005/8/layout/list1"/>
    <dgm:cxn modelId="{08311657-EE8F-4912-B5A9-E4C674D960A2}" type="presParOf" srcId="{C8DB619D-3FAF-42BC-ACC5-5173B7C24A11}" destId="{714EEC91-9EC6-49EF-BA56-462BFAB34A44}" srcOrd="0" destOrd="0" presId="urn:microsoft.com/office/officeart/2005/8/layout/list1"/>
    <dgm:cxn modelId="{A877F524-D0CB-4C69-83A6-AE6619F24656}" type="presParOf" srcId="{714EEC91-9EC6-49EF-BA56-462BFAB34A44}" destId="{F60DA97A-397A-42DD-BBF4-0B8119B68044}" srcOrd="0" destOrd="0" presId="urn:microsoft.com/office/officeart/2005/8/layout/list1"/>
    <dgm:cxn modelId="{7B76B13F-86B2-4FE8-9673-8D942D3715D3}" type="presParOf" srcId="{714EEC91-9EC6-49EF-BA56-462BFAB34A44}" destId="{3151EC52-3F9D-4C33-99D2-95A959BAF6B6}" srcOrd="1" destOrd="0" presId="urn:microsoft.com/office/officeart/2005/8/layout/list1"/>
    <dgm:cxn modelId="{0F6317AF-23F2-4D54-AFCE-E2BD52B10627}" type="presParOf" srcId="{C8DB619D-3FAF-42BC-ACC5-5173B7C24A11}" destId="{EEB5AF00-7E54-447C-8424-F5F3CEB92115}" srcOrd="1" destOrd="0" presId="urn:microsoft.com/office/officeart/2005/8/layout/list1"/>
    <dgm:cxn modelId="{432B5C46-186B-4DF2-BFC1-71DFA719F343}" type="presParOf" srcId="{C8DB619D-3FAF-42BC-ACC5-5173B7C24A11}" destId="{E51ACD7A-496A-4A52-AE42-9ABA5DBF0DC3}" srcOrd="2" destOrd="0" presId="urn:microsoft.com/office/officeart/2005/8/layout/list1"/>
    <dgm:cxn modelId="{17E2ED35-EB92-48A6-B0E4-1DAF4AB95249}" type="presParOf" srcId="{C8DB619D-3FAF-42BC-ACC5-5173B7C24A11}" destId="{D82991E5-0286-42AA-97E1-7931225A8EFF}" srcOrd="3" destOrd="0" presId="urn:microsoft.com/office/officeart/2005/8/layout/list1"/>
    <dgm:cxn modelId="{037A4612-25E0-4646-B964-4FB099AADA08}" type="presParOf" srcId="{C8DB619D-3FAF-42BC-ACC5-5173B7C24A11}" destId="{EF02D448-9BD8-4D03-91D6-728DBE21C01F}" srcOrd="4" destOrd="0" presId="urn:microsoft.com/office/officeart/2005/8/layout/list1"/>
    <dgm:cxn modelId="{2459C38B-9D70-44AF-B60E-10493414638D}" type="presParOf" srcId="{EF02D448-9BD8-4D03-91D6-728DBE21C01F}" destId="{D7F9E698-E076-4A71-A20F-4B74AD7AE012}" srcOrd="0" destOrd="0" presId="urn:microsoft.com/office/officeart/2005/8/layout/list1"/>
    <dgm:cxn modelId="{A2E8BAA4-05EB-4C1E-A40A-34C4B3AAA102}" type="presParOf" srcId="{EF02D448-9BD8-4D03-91D6-728DBE21C01F}" destId="{3F4337D7-37D0-4FD3-B26E-2A633FE056AA}" srcOrd="1" destOrd="0" presId="urn:microsoft.com/office/officeart/2005/8/layout/list1"/>
    <dgm:cxn modelId="{2B719A81-10B5-4AA6-B12E-0C6110177612}" type="presParOf" srcId="{C8DB619D-3FAF-42BC-ACC5-5173B7C24A11}" destId="{DE8EE471-11CD-46BF-9078-6BC9EE019F74}" srcOrd="5" destOrd="0" presId="urn:microsoft.com/office/officeart/2005/8/layout/list1"/>
    <dgm:cxn modelId="{1CE4CAB0-CB81-4197-A62C-5E683471E8E8}" type="presParOf" srcId="{C8DB619D-3FAF-42BC-ACC5-5173B7C24A11}" destId="{E0E35B01-982E-49A7-BEDC-05FBAA85D55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188BF9-4B5F-4ACE-AA4F-3EE4A9D5184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B23FF09-E9E4-45C0-A9F7-DE0C21AA7DFA}">
      <dgm:prSet/>
      <dgm:spPr/>
      <dgm:t>
        <a:bodyPr/>
        <a:lstStyle/>
        <a:p>
          <a:r>
            <a:rPr lang="en-US">
              <a:solidFill>
                <a:schemeClr val="tx1"/>
              </a:solidFill>
            </a:rPr>
            <a:t>Encourage recovery support professionals to always look through their 'peer lenses'</a:t>
          </a:r>
        </a:p>
      </dgm:t>
    </dgm:pt>
    <dgm:pt modelId="{2E575B7C-A5B4-4AD1-B807-74BB34A2EFE9}" type="parTrans" cxnId="{4A3A40DC-D1EE-4910-96E6-2D4CF189F5CC}">
      <dgm:prSet/>
      <dgm:spPr/>
      <dgm:t>
        <a:bodyPr/>
        <a:lstStyle/>
        <a:p>
          <a:endParaRPr lang="en-US"/>
        </a:p>
      </dgm:t>
    </dgm:pt>
    <dgm:pt modelId="{0CE5BE7F-4221-4884-B06D-274A85318D1D}" type="sibTrans" cxnId="{4A3A40DC-D1EE-4910-96E6-2D4CF189F5CC}">
      <dgm:prSet/>
      <dgm:spPr/>
      <dgm:t>
        <a:bodyPr/>
        <a:lstStyle/>
        <a:p>
          <a:endParaRPr lang="en-US"/>
        </a:p>
      </dgm:t>
    </dgm:pt>
    <dgm:pt modelId="{09DDEDFD-4FED-4DCF-882B-503C804B3951}">
      <dgm:prSet/>
      <dgm:spPr/>
      <dgm:t>
        <a:bodyPr/>
        <a:lstStyle/>
        <a:p>
          <a:r>
            <a:rPr lang="en-US"/>
            <a:t>Adapt workplace culture to include </a:t>
          </a:r>
          <a:r>
            <a:rPr lang="en-US" i="1"/>
            <a:t>meaningful</a:t>
          </a:r>
          <a:r>
            <a:rPr lang="en-US"/>
            <a:t> peer involvement at all levels</a:t>
          </a:r>
        </a:p>
      </dgm:t>
    </dgm:pt>
    <dgm:pt modelId="{9772F743-0227-4289-B415-77E37A003358}" type="parTrans" cxnId="{6890D12D-A63B-48A4-A80B-8155E8021390}">
      <dgm:prSet/>
      <dgm:spPr/>
      <dgm:t>
        <a:bodyPr/>
        <a:lstStyle/>
        <a:p>
          <a:endParaRPr lang="en-US"/>
        </a:p>
      </dgm:t>
    </dgm:pt>
    <dgm:pt modelId="{AF76352E-AB11-498E-BD21-1BE4AA7D2302}" type="sibTrans" cxnId="{6890D12D-A63B-48A4-A80B-8155E8021390}">
      <dgm:prSet/>
      <dgm:spPr/>
      <dgm:t>
        <a:bodyPr/>
        <a:lstStyle/>
        <a:p>
          <a:endParaRPr lang="en-US"/>
        </a:p>
      </dgm:t>
    </dgm:pt>
    <dgm:pt modelId="{170F795F-4E12-4272-8B3A-C1436DE5BF98}">
      <dgm:prSet/>
      <dgm:spPr/>
      <dgm:t>
        <a:bodyPr/>
        <a:lstStyle/>
        <a:p>
          <a:r>
            <a:rPr lang="en-US"/>
            <a:t>Stick to the Core Values (NAPS) and Competencies (SAMHSA) of Peer Support </a:t>
          </a:r>
        </a:p>
      </dgm:t>
    </dgm:pt>
    <dgm:pt modelId="{032E4372-B370-4624-B724-A3E1B8A45AAB}" type="parTrans" cxnId="{7B137316-FC70-44F6-90A2-8DE4113A8426}">
      <dgm:prSet/>
      <dgm:spPr/>
      <dgm:t>
        <a:bodyPr/>
        <a:lstStyle/>
        <a:p>
          <a:endParaRPr lang="en-US"/>
        </a:p>
      </dgm:t>
    </dgm:pt>
    <dgm:pt modelId="{8C72AE03-DC07-423C-9DF7-52038422752D}" type="sibTrans" cxnId="{7B137316-FC70-44F6-90A2-8DE4113A8426}">
      <dgm:prSet/>
      <dgm:spPr/>
      <dgm:t>
        <a:bodyPr/>
        <a:lstStyle/>
        <a:p>
          <a:endParaRPr lang="en-US"/>
        </a:p>
      </dgm:t>
    </dgm:pt>
    <dgm:pt modelId="{3C1229F2-C4F2-4DDE-BFA2-B06132FC02F6}">
      <dgm:prSet/>
      <dgm:spPr/>
      <dgm:t>
        <a:bodyPr/>
        <a:lstStyle/>
        <a:p>
          <a:r>
            <a:rPr lang="en-US"/>
            <a:t>Make sure all staff know what is included in their roles and the roles of their teammates</a:t>
          </a:r>
        </a:p>
      </dgm:t>
    </dgm:pt>
    <dgm:pt modelId="{01E08917-BBA4-4CA3-A6D7-0EE9A0A1F98A}" type="parTrans" cxnId="{07EF6F87-D0E0-478C-93F4-57E17527ECDA}">
      <dgm:prSet/>
      <dgm:spPr/>
      <dgm:t>
        <a:bodyPr/>
        <a:lstStyle/>
        <a:p>
          <a:endParaRPr lang="en-US"/>
        </a:p>
      </dgm:t>
    </dgm:pt>
    <dgm:pt modelId="{5B5584C8-E780-4455-9AE6-CA72D417CCC0}" type="sibTrans" cxnId="{07EF6F87-D0E0-478C-93F4-57E17527ECDA}">
      <dgm:prSet/>
      <dgm:spPr/>
      <dgm:t>
        <a:bodyPr/>
        <a:lstStyle/>
        <a:p>
          <a:endParaRPr lang="en-US"/>
        </a:p>
      </dgm:t>
    </dgm:pt>
    <dgm:pt modelId="{90DB32DF-F21A-44C6-BDE4-2EDDF6308ACB}" type="pres">
      <dgm:prSet presAssocID="{C6188BF9-4B5F-4ACE-AA4F-3EE4A9D5184E}" presName="linear" presStyleCnt="0">
        <dgm:presLayoutVars>
          <dgm:animLvl val="lvl"/>
          <dgm:resizeHandles val="exact"/>
        </dgm:presLayoutVars>
      </dgm:prSet>
      <dgm:spPr/>
    </dgm:pt>
    <dgm:pt modelId="{2737ABFA-44E4-412C-B317-3C919963BDBE}" type="pres">
      <dgm:prSet presAssocID="{AB23FF09-E9E4-45C0-A9F7-DE0C21AA7DFA}" presName="parentText" presStyleLbl="node1" presStyleIdx="0" presStyleCnt="4">
        <dgm:presLayoutVars>
          <dgm:chMax val="0"/>
          <dgm:bulletEnabled val="1"/>
        </dgm:presLayoutVars>
      </dgm:prSet>
      <dgm:spPr/>
    </dgm:pt>
    <dgm:pt modelId="{0E419B7C-0420-449A-B7F4-FC8F1791BACB}" type="pres">
      <dgm:prSet presAssocID="{0CE5BE7F-4221-4884-B06D-274A85318D1D}" presName="spacer" presStyleCnt="0"/>
      <dgm:spPr/>
    </dgm:pt>
    <dgm:pt modelId="{6B15E7F9-EE65-4096-9AC6-D65A456E9E13}" type="pres">
      <dgm:prSet presAssocID="{09DDEDFD-4FED-4DCF-882B-503C804B3951}" presName="parentText" presStyleLbl="node1" presStyleIdx="1" presStyleCnt="4">
        <dgm:presLayoutVars>
          <dgm:chMax val="0"/>
          <dgm:bulletEnabled val="1"/>
        </dgm:presLayoutVars>
      </dgm:prSet>
      <dgm:spPr/>
    </dgm:pt>
    <dgm:pt modelId="{5ECED85C-3B50-40B8-AA2A-640539C0DD42}" type="pres">
      <dgm:prSet presAssocID="{AF76352E-AB11-498E-BD21-1BE4AA7D2302}" presName="spacer" presStyleCnt="0"/>
      <dgm:spPr/>
    </dgm:pt>
    <dgm:pt modelId="{2F52C9FF-14B7-4256-AD0B-AFF911BBB88E}" type="pres">
      <dgm:prSet presAssocID="{170F795F-4E12-4272-8B3A-C1436DE5BF98}" presName="parentText" presStyleLbl="node1" presStyleIdx="2" presStyleCnt="4">
        <dgm:presLayoutVars>
          <dgm:chMax val="0"/>
          <dgm:bulletEnabled val="1"/>
        </dgm:presLayoutVars>
      </dgm:prSet>
      <dgm:spPr/>
    </dgm:pt>
    <dgm:pt modelId="{C636E2B1-3127-4F07-973A-F0DF9DB883D3}" type="pres">
      <dgm:prSet presAssocID="{8C72AE03-DC07-423C-9DF7-52038422752D}" presName="spacer" presStyleCnt="0"/>
      <dgm:spPr/>
    </dgm:pt>
    <dgm:pt modelId="{911C9581-E53E-461B-835D-461906D8B7B5}" type="pres">
      <dgm:prSet presAssocID="{3C1229F2-C4F2-4DDE-BFA2-B06132FC02F6}" presName="parentText" presStyleLbl="node1" presStyleIdx="3" presStyleCnt="4">
        <dgm:presLayoutVars>
          <dgm:chMax val="0"/>
          <dgm:bulletEnabled val="1"/>
        </dgm:presLayoutVars>
      </dgm:prSet>
      <dgm:spPr/>
    </dgm:pt>
  </dgm:ptLst>
  <dgm:cxnLst>
    <dgm:cxn modelId="{7FD7340A-93D5-4886-B58B-56503B4AB51C}" type="presOf" srcId="{C6188BF9-4B5F-4ACE-AA4F-3EE4A9D5184E}" destId="{90DB32DF-F21A-44C6-BDE4-2EDDF6308ACB}" srcOrd="0" destOrd="0" presId="urn:microsoft.com/office/officeart/2005/8/layout/vList2"/>
    <dgm:cxn modelId="{06C1C80F-050E-457C-BA81-D76B1EF9765B}" type="presOf" srcId="{AB23FF09-E9E4-45C0-A9F7-DE0C21AA7DFA}" destId="{2737ABFA-44E4-412C-B317-3C919963BDBE}" srcOrd="0" destOrd="0" presId="urn:microsoft.com/office/officeart/2005/8/layout/vList2"/>
    <dgm:cxn modelId="{7B137316-FC70-44F6-90A2-8DE4113A8426}" srcId="{C6188BF9-4B5F-4ACE-AA4F-3EE4A9D5184E}" destId="{170F795F-4E12-4272-8B3A-C1436DE5BF98}" srcOrd="2" destOrd="0" parTransId="{032E4372-B370-4624-B724-A3E1B8A45AAB}" sibTransId="{8C72AE03-DC07-423C-9DF7-52038422752D}"/>
    <dgm:cxn modelId="{6890D12D-A63B-48A4-A80B-8155E8021390}" srcId="{C6188BF9-4B5F-4ACE-AA4F-3EE4A9D5184E}" destId="{09DDEDFD-4FED-4DCF-882B-503C804B3951}" srcOrd="1" destOrd="0" parTransId="{9772F743-0227-4289-B415-77E37A003358}" sibTransId="{AF76352E-AB11-498E-BD21-1BE4AA7D2302}"/>
    <dgm:cxn modelId="{A01BAD7A-CACD-4045-B629-54DA8DE472AD}" type="presOf" srcId="{3C1229F2-C4F2-4DDE-BFA2-B06132FC02F6}" destId="{911C9581-E53E-461B-835D-461906D8B7B5}" srcOrd="0" destOrd="0" presId="urn:microsoft.com/office/officeart/2005/8/layout/vList2"/>
    <dgm:cxn modelId="{07EF6F87-D0E0-478C-93F4-57E17527ECDA}" srcId="{C6188BF9-4B5F-4ACE-AA4F-3EE4A9D5184E}" destId="{3C1229F2-C4F2-4DDE-BFA2-B06132FC02F6}" srcOrd="3" destOrd="0" parTransId="{01E08917-BBA4-4CA3-A6D7-0EE9A0A1F98A}" sibTransId="{5B5584C8-E780-4455-9AE6-CA72D417CCC0}"/>
    <dgm:cxn modelId="{3D5E3AA7-9DB2-4AB3-815A-AAF869D29577}" type="presOf" srcId="{170F795F-4E12-4272-8B3A-C1436DE5BF98}" destId="{2F52C9FF-14B7-4256-AD0B-AFF911BBB88E}" srcOrd="0" destOrd="0" presId="urn:microsoft.com/office/officeart/2005/8/layout/vList2"/>
    <dgm:cxn modelId="{4A3A40DC-D1EE-4910-96E6-2D4CF189F5CC}" srcId="{C6188BF9-4B5F-4ACE-AA4F-3EE4A9D5184E}" destId="{AB23FF09-E9E4-45C0-A9F7-DE0C21AA7DFA}" srcOrd="0" destOrd="0" parTransId="{2E575B7C-A5B4-4AD1-B807-74BB34A2EFE9}" sibTransId="{0CE5BE7F-4221-4884-B06D-274A85318D1D}"/>
    <dgm:cxn modelId="{EB771EF1-EC1E-4766-98E1-F32689958585}" type="presOf" srcId="{09DDEDFD-4FED-4DCF-882B-503C804B3951}" destId="{6B15E7F9-EE65-4096-9AC6-D65A456E9E13}" srcOrd="0" destOrd="0" presId="urn:microsoft.com/office/officeart/2005/8/layout/vList2"/>
    <dgm:cxn modelId="{63A6DA24-9D7A-4B5B-9D64-A96AB6F2BA23}" type="presParOf" srcId="{90DB32DF-F21A-44C6-BDE4-2EDDF6308ACB}" destId="{2737ABFA-44E4-412C-B317-3C919963BDBE}" srcOrd="0" destOrd="0" presId="urn:microsoft.com/office/officeart/2005/8/layout/vList2"/>
    <dgm:cxn modelId="{C1FA9016-4E6B-427A-B820-6BD95CB2681D}" type="presParOf" srcId="{90DB32DF-F21A-44C6-BDE4-2EDDF6308ACB}" destId="{0E419B7C-0420-449A-B7F4-FC8F1791BACB}" srcOrd="1" destOrd="0" presId="urn:microsoft.com/office/officeart/2005/8/layout/vList2"/>
    <dgm:cxn modelId="{042597A1-F618-4C17-B292-090623F7EBF7}" type="presParOf" srcId="{90DB32DF-F21A-44C6-BDE4-2EDDF6308ACB}" destId="{6B15E7F9-EE65-4096-9AC6-D65A456E9E13}" srcOrd="2" destOrd="0" presId="urn:microsoft.com/office/officeart/2005/8/layout/vList2"/>
    <dgm:cxn modelId="{C2417F31-1AA2-4396-9FCB-9C1AE745CE25}" type="presParOf" srcId="{90DB32DF-F21A-44C6-BDE4-2EDDF6308ACB}" destId="{5ECED85C-3B50-40B8-AA2A-640539C0DD42}" srcOrd="3" destOrd="0" presId="urn:microsoft.com/office/officeart/2005/8/layout/vList2"/>
    <dgm:cxn modelId="{7ACD775B-E58F-4D23-A6E1-BC091F671DBA}" type="presParOf" srcId="{90DB32DF-F21A-44C6-BDE4-2EDDF6308ACB}" destId="{2F52C9FF-14B7-4256-AD0B-AFF911BBB88E}" srcOrd="4" destOrd="0" presId="urn:microsoft.com/office/officeart/2005/8/layout/vList2"/>
    <dgm:cxn modelId="{42ED66F7-ABBA-403E-8770-2F30C50D38D2}" type="presParOf" srcId="{90DB32DF-F21A-44C6-BDE4-2EDDF6308ACB}" destId="{C636E2B1-3127-4F07-973A-F0DF9DB883D3}" srcOrd="5" destOrd="0" presId="urn:microsoft.com/office/officeart/2005/8/layout/vList2"/>
    <dgm:cxn modelId="{B67A3F7E-5913-4A00-AE57-698211D4F001}" type="presParOf" srcId="{90DB32DF-F21A-44C6-BDE4-2EDDF6308ACB}" destId="{911C9581-E53E-461B-835D-461906D8B7B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DF9E1-0E00-4B58-8C8E-FD4B5F23E424}">
      <dsp:nvSpPr>
        <dsp:cNvPr id="0" name=""/>
        <dsp:cNvSpPr/>
      </dsp:nvSpPr>
      <dsp:spPr>
        <a:xfrm>
          <a:off x="0" y="108268"/>
          <a:ext cx="5055959" cy="10260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b="1" kern="1200"/>
            <a:t>CORE VALUES:</a:t>
          </a:r>
          <a:endParaRPr lang="en-US" sz="1900" kern="1200"/>
        </a:p>
      </dsp:txBody>
      <dsp:txXfrm>
        <a:off x="513000" y="108268"/>
        <a:ext cx="4029959" cy="1026000"/>
      </dsp:txXfrm>
    </dsp:sp>
    <dsp:sp modelId="{2E3135FA-93C1-44A0-80A5-0605FE9A0942}">
      <dsp:nvSpPr>
        <dsp:cNvPr id="0" name=""/>
        <dsp:cNvSpPr/>
      </dsp:nvSpPr>
      <dsp:spPr>
        <a:xfrm>
          <a:off x="0" y="1262518"/>
          <a:ext cx="4044767" cy="35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ct val="15000"/>
            </a:spcAft>
            <a:buChar char="•"/>
          </a:pPr>
          <a:r>
            <a:rPr lang="en-US" sz="1900" kern="1200"/>
            <a:t>Voluntary </a:t>
          </a:r>
        </a:p>
        <a:p>
          <a:pPr marL="171450" lvl="1" indent="-171450" algn="l" defTabSz="844550">
            <a:lnSpc>
              <a:spcPct val="90000"/>
            </a:lnSpc>
            <a:spcBef>
              <a:spcPct val="0"/>
            </a:spcBef>
            <a:spcAft>
              <a:spcPct val="15000"/>
            </a:spcAft>
            <a:buChar char="•"/>
          </a:pPr>
          <a:r>
            <a:rPr lang="en-US" sz="1900" kern="1200"/>
            <a:t>Hopeful</a:t>
          </a:r>
        </a:p>
        <a:p>
          <a:pPr marL="171450" lvl="1" indent="-171450" algn="l" defTabSz="844550">
            <a:lnSpc>
              <a:spcPct val="90000"/>
            </a:lnSpc>
            <a:spcBef>
              <a:spcPct val="0"/>
            </a:spcBef>
            <a:spcAft>
              <a:spcPct val="15000"/>
            </a:spcAft>
            <a:buChar char="•"/>
          </a:pPr>
          <a:r>
            <a:rPr lang="en-US" sz="1900" kern="1200"/>
            <a:t>Open Minded</a:t>
          </a:r>
        </a:p>
        <a:p>
          <a:pPr marL="171450" lvl="1" indent="-171450" algn="l" defTabSz="844550">
            <a:lnSpc>
              <a:spcPct val="90000"/>
            </a:lnSpc>
            <a:spcBef>
              <a:spcPct val="0"/>
            </a:spcBef>
            <a:spcAft>
              <a:spcPct val="15000"/>
            </a:spcAft>
            <a:buChar char="•"/>
          </a:pPr>
          <a:r>
            <a:rPr lang="en-US" sz="1900" kern="1200"/>
            <a:t>Empathetic</a:t>
          </a:r>
        </a:p>
        <a:p>
          <a:pPr marL="171450" lvl="1" indent="-171450" algn="l" defTabSz="844550">
            <a:lnSpc>
              <a:spcPct val="90000"/>
            </a:lnSpc>
            <a:spcBef>
              <a:spcPct val="0"/>
            </a:spcBef>
            <a:spcAft>
              <a:spcPct val="15000"/>
            </a:spcAft>
            <a:buChar char="•"/>
          </a:pPr>
          <a:r>
            <a:rPr lang="en-US" sz="1900" kern="1200"/>
            <a:t>Respectful</a:t>
          </a:r>
        </a:p>
        <a:p>
          <a:pPr marL="171450" lvl="1" indent="-171450" algn="l" defTabSz="844550">
            <a:lnSpc>
              <a:spcPct val="90000"/>
            </a:lnSpc>
            <a:spcBef>
              <a:spcPct val="0"/>
            </a:spcBef>
            <a:spcAft>
              <a:spcPct val="15000"/>
            </a:spcAft>
            <a:buChar char="•"/>
          </a:pPr>
          <a:r>
            <a:rPr lang="en-US" sz="1900" kern="1200"/>
            <a:t>Facilitate Change</a:t>
          </a:r>
        </a:p>
        <a:p>
          <a:pPr marL="171450" lvl="1" indent="-171450" algn="l" defTabSz="844550">
            <a:lnSpc>
              <a:spcPct val="90000"/>
            </a:lnSpc>
            <a:spcBef>
              <a:spcPct val="0"/>
            </a:spcBef>
            <a:spcAft>
              <a:spcPct val="15000"/>
            </a:spcAft>
            <a:buChar char="•"/>
          </a:pPr>
          <a:r>
            <a:rPr lang="en-US" sz="1900" kern="1200"/>
            <a:t>Honest and Direct</a:t>
          </a:r>
        </a:p>
        <a:p>
          <a:pPr marL="171450" lvl="1" indent="-171450" algn="l" defTabSz="844550">
            <a:lnSpc>
              <a:spcPct val="90000"/>
            </a:lnSpc>
            <a:spcBef>
              <a:spcPct val="0"/>
            </a:spcBef>
            <a:spcAft>
              <a:spcPct val="15000"/>
            </a:spcAft>
            <a:buChar char="•"/>
          </a:pPr>
          <a:r>
            <a:rPr lang="en-US" sz="1900" kern="1200"/>
            <a:t>Mutual and Reciprocal</a:t>
          </a:r>
        </a:p>
        <a:p>
          <a:pPr marL="171450" lvl="1" indent="-171450" algn="l" defTabSz="844550">
            <a:lnSpc>
              <a:spcPct val="90000"/>
            </a:lnSpc>
            <a:spcBef>
              <a:spcPct val="0"/>
            </a:spcBef>
            <a:spcAft>
              <a:spcPct val="15000"/>
            </a:spcAft>
            <a:buChar char="•"/>
          </a:pPr>
          <a:r>
            <a:rPr lang="en-US" sz="1900" kern="1200"/>
            <a:t>Equally Shared Power</a:t>
          </a:r>
        </a:p>
        <a:p>
          <a:pPr marL="171450" lvl="1" indent="-171450" algn="l" defTabSz="844550">
            <a:lnSpc>
              <a:spcPct val="90000"/>
            </a:lnSpc>
            <a:spcBef>
              <a:spcPct val="0"/>
            </a:spcBef>
            <a:spcAft>
              <a:spcPct val="15000"/>
            </a:spcAft>
            <a:buChar char="•"/>
          </a:pPr>
          <a:r>
            <a:rPr lang="en-US" sz="1900" kern="1200"/>
            <a:t>Strengths Focused</a:t>
          </a:r>
        </a:p>
        <a:p>
          <a:pPr marL="171450" lvl="1" indent="-171450" algn="l" defTabSz="844550">
            <a:lnSpc>
              <a:spcPct val="90000"/>
            </a:lnSpc>
            <a:spcBef>
              <a:spcPct val="0"/>
            </a:spcBef>
            <a:spcAft>
              <a:spcPct val="15000"/>
            </a:spcAft>
            <a:buChar char="•"/>
          </a:pPr>
          <a:r>
            <a:rPr lang="en-US" sz="1900" kern="1200"/>
            <a:t>Transparent</a:t>
          </a:r>
        </a:p>
        <a:p>
          <a:pPr marL="171450" lvl="1" indent="-171450" algn="l" defTabSz="844550">
            <a:lnSpc>
              <a:spcPct val="90000"/>
            </a:lnSpc>
            <a:spcBef>
              <a:spcPct val="0"/>
            </a:spcBef>
            <a:spcAft>
              <a:spcPct val="15000"/>
            </a:spcAft>
            <a:buChar char="•"/>
          </a:pPr>
          <a:r>
            <a:rPr lang="en-US" sz="1900" kern="1200"/>
            <a:t>Person-Driven</a:t>
          </a:r>
        </a:p>
      </dsp:txBody>
      <dsp:txXfrm>
        <a:off x="0" y="1262518"/>
        <a:ext cx="4044767" cy="3591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ACD7A-496A-4A52-AE42-9ABA5DBF0DC3}">
      <dsp:nvSpPr>
        <dsp:cNvPr id="0" name=""/>
        <dsp:cNvSpPr/>
      </dsp:nvSpPr>
      <dsp:spPr>
        <a:xfrm>
          <a:off x="0" y="305468"/>
          <a:ext cx="10515600" cy="138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33248"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The Rules that govern how Medicaid is administered are part of the Administrative Code approved by the</a:t>
          </a:r>
          <a:r>
            <a:rPr lang="en-US" sz="1600" b="1" kern="1200"/>
            <a:t> Illinois</a:t>
          </a:r>
          <a:r>
            <a:rPr lang="en-US" sz="1600" kern="1200"/>
            <a:t> </a:t>
          </a:r>
          <a:r>
            <a:rPr lang="en-US" sz="1600" b="1" kern="1200"/>
            <a:t>General Assembly</a:t>
          </a:r>
          <a:r>
            <a:rPr lang="en-US" sz="1600" kern="1200"/>
            <a:t> in accordance with</a:t>
          </a:r>
          <a:r>
            <a:rPr lang="en-US" sz="1600" b="1" kern="1200"/>
            <a:t> Federal Law. </a:t>
          </a:r>
        </a:p>
        <a:p>
          <a:pPr marL="171450" lvl="1" indent="-171450" algn="l" defTabSz="711200">
            <a:lnSpc>
              <a:spcPct val="90000"/>
            </a:lnSpc>
            <a:spcBef>
              <a:spcPct val="0"/>
            </a:spcBef>
            <a:spcAft>
              <a:spcPct val="15000"/>
            </a:spcAft>
            <a:buChar char="•"/>
          </a:pPr>
          <a:r>
            <a:rPr lang="en-US" sz="1600" kern="1200"/>
            <a:t>The Illinois </a:t>
          </a:r>
          <a:r>
            <a:rPr lang="en-US" sz="1600" b="1" kern="1200"/>
            <a:t>Department of Healthcare and Family Services (HFS)</a:t>
          </a:r>
          <a:r>
            <a:rPr lang="en-US" sz="1600" kern="1200"/>
            <a:t> is the state agency responsible for administering Medicaid in Illinois. </a:t>
          </a:r>
        </a:p>
      </dsp:txBody>
      <dsp:txXfrm>
        <a:off x="0" y="305468"/>
        <a:ext cx="10515600" cy="1386000"/>
      </dsp:txXfrm>
    </dsp:sp>
    <dsp:sp modelId="{3151EC52-3F9D-4C33-99D2-95A959BAF6B6}">
      <dsp:nvSpPr>
        <dsp:cNvPr id="0" name=""/>
        <dsp:cNvSpPr/>
      </dsp:nvSpPr>
      <dsp:spPr>
        <a:xfrm>
          <a:off x="525780" y="69308"/>
          <a:ext cx="7360920" cy="47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None/>
          </a:pPr>
          <a:r>
            <a:rPr lang="en-US" sz="1600" kern="1200"/>
            <a:t>Where do the Rules come from?</a:t>
          </a:r>
        </a:p>
      </dsp:txBody>
      <dsp:txXfrm>
        <a:off x="548837" y="92365"/>
        <a:ext cx="7314806" cy="426206"/>
      </dsp:txXfrm>
    </dsp:sp>
    <dsp:sp modelId="{E0E35B01-982E-49A7-BEDC-05FBAA85D555}">
      <dsp:nvSpPr>
        <dsp:cNvPr id="0" name=""/>
        <dsp:cNvSpPr/>
      </dsp:nvSpPr>
      <dsp:spPr>
        <a:xfrm>
          <a:off x="0" y="2014029"/>
          <a:ext cx="10515600" cy="226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33248"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b="1" u="sng" kern="1200"/>
            <a:t>Rule 132:</a:t>
          </a:r>
          <a:r>
            <a:rPr lang="en-US" sz="1600" kern="1200"/>
            <a:t> Defines and describes the process for organizations to be certified to become Certified Specialty Providers (CSP) or Certified Community Mental Health Centers (CMHC).</a:t>
          </a:r>
        </a:p>
        <a:p>
          <a:pPr marL="171450" lvl="1" indent="-171450" algn="l" defTabSz="711200">
            <a:lnSpc>
              <a:spcPct val="90000"/>
            </a:lnSpc>
            <a:spcBef>
              <a:spcPct val="0"/>
            </a:spcBef>
            <a:spcAft>
              <a:spcPct val="15000"/>
            </a:spcAft>
            <a:buChar char="•"/>
          </a:pPr>
          <a:r>
            <a:rPr lang="en-US" sz="1600" b="1" u="sng" kern="1200"/>
            <a:t>Rule 140:</a:t>
          </a:r>
          <a:r>
            <a:rPr lang="en-US" sz="1600" kern="1200"/>
            <a:t> Governs most aspects of the Illinois Medical Assistance Programs, including who is eligible, who can provide services, what services are covered, and how they will be paid. Sets requirements that every community-based behavioral health provider must adhere to as condition of participation in the Medicaid program. Also maintains service definitions and staff qualifications.</a:t>
          </a:r>
        </a:p>
      </dsp:txBody>
      <dsp:txXfrm>
        <a:off x="0" y="2014029"/>
        <a:ext cx="10515600" cy="2268000"/>
      </dsp:txXfrm>
    </dsp:sp>
    <dsp:sp modelId="{3F4337D7-37D0-4FD3-B26E-2A633FE056AA}">
      <dsp:nvSpPr>
        <dsp:cNvPr id="0" name=""/>
        <dsp:cNvSpPr/>
      </dsp:nvSpPr>
      <dsp:spPr>
        <a:xfrm>
          <a:off x="525780" y="1777869"/>
          <a:ext cx="7360920" cy="47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None/>
          </a:pPr>
          <a:r>
            <a:rPr lang="en-US" sz="1600" kern="1200"/>
            <a:t>Community Based Mental Health Rules:</a:t>
          </a:r>
        </a:p>
      </dsp:txBody>
      <dsp:txXfrm>
        <a:off x="548837" y="1800926"/>
        <a:ext cx="7314806"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7ABFA-44E4-412C-B317-3C919963BDBE}">
      <dsp:nvSpPr>
        <dsp:cNvPr id="0" name=""/>
        <dsp:cNvSpPr/>
      </dsp:nvSpPr>
      <dsp:spPr>
        <a:xfrm>
          <a:off x="0" y="107633"/>
          <a:ext cx="6245265" cy="12916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tx1"/>
              </a:solidFill>
            </a:rPr>
            <a:t>Encourage recovery support professionals to always look through their 'peer lenses'</a:t>
          </a:r>
        </a:p>
      </dsp:txBody>
      <dsp:txXfrm>
        <a:off x="63055" y="170688"/>
        <a:ext cx="6119155" cy="1165569"/>
      </dsp:txXfrm>
    </dsp:sp>
    <dsp:sp modelId="{6B15E7F9-EE65-4096-9AC6-D65A456E9E13}">
      <dsp:nvSpPr>
        <dsp:cNvPr id="0" name=""/>
        <dsp:cNvSpPr/>
      </dsp:nvSpPr>
      <dsp:spPr>
        <a:xfrm>
          <a:off x="0" y="1468433"/>
          <a:ext cx="6245265" cy="1291679"/>
        </a:xfrm>
        <a:prstGeom prst="roundRect">
          <a:avLst/>
        </a:prstGeom>
        <a:solidFill>
          <a:schemeClr val="accent2">
            <a:hueOff val="119318"/>
            <a:satOff val="-22428"/>
            <a:lumOff val="-25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Adapt workplace culture to include </a:t>
          </a:r>
          <a:r>
            <a:rPr lang="en-US" sz="2400" i="1" kern="1200"/>
            <a:t>meaningful</a:t>
          </a:r>
          <a:r>
            <a:rPr lang="en-US" sz="2400" kern="1200"/>
            <a:t> peer involvement at all levels</a:t>
          </a:r>
        </a:p>
      </dsp:txBody>
      <dsp:txXfrm>
        <a:off x="63055" y="1531488"/>
        <a:ext cx="6119155" cy="1165569"/>
      </dsp:txXfrm>
    </dsp:sp>
    <dsp:sp modelId="{2F52C9FF-14B7-4256-AD0B-AFF911BBB88E}">
      <dsp:nvSpPr>
        <dsp:cNvPr id="0" name=""/>
        <dsp:cNvSpPr/>
      </dsp:nvSpPr>
      <dsp:spPr>
        <a:xfrm>
          <a:off x="0" y="2829233"/>
          <a:ext cx="6245265" cy="1291679"/>
        </a:xfrm>
        <a:prstGeom prst="roundRect">
          <a:avLst/>
        </a:prstGeom>
        <a:solidFill>
          <a:schemeClr val="accent2">
            <a:hueOff val="238635"/>
            <a:satOff val="-44857"/>
            <a:lumOff val="-50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Stick to the Core Values (NAPS) and Competencies (SAMHSA) of Peer Support </a:t>
          </a:r>
        </a:p>
      </dsp:txBody>
      <dsp:txXfrm>
        <a:off x="63055" y="2892288"/>
        <a:ext cx="6119155" cy="1165569"/>
      </dsp:txXfrm>
    </dsp:sp>
    <dsp:sp modelId="{911C9581-E53E-461B-835D-461906D8B7B5}">
      <dsp:nvSpPr>
        <dsp:cNvPr id="0" name=""/>
        <dsp:cNvSpPr/>
      </dsp:nvSpPr>
      <dsp:spPr>
        <a:xfrm>
          <a:off x="0" y="4190033"/>
          <a:ext cx="6245265" cy="1291679"/>
        </a:xfrm>
        <a:prstGeom prst="roundRect">
          <a:avLst/>
        </a:prstGeom>
        <a:solidFill>
          <a:schemeClr val="accent2">
            <a:hueOff val="357953"/>
            <a:satOff val="-67285"/>
            <a:lumOff val="-76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Make sure all staff know what is included in their roles and the roles of their teammates</a:t>
          </a:r>
        </a:p>
      </dsp:txBody>
      <dsp:txXfrm>
        <a:off x="63055" y="4253088"/>
        <a:ext cx="6119155" cy="116556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8D3EE6-291C-25ED-FC52-68CDE182FF11}"/>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519A34F7-86CF-15B4-FED8-C44165EBB2F6}"/>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61FAB081-8CDD-483A-8F40-F7D4B777A09B}" type="datetimeFigureOut">
              <a:rPr lang="en-US" smtClean="0"/>
              <a:t>1/8/2026</a:t>
            </a:fld>
            <a:endParaRPr lang="en-US"/>
          </a:p>
        </p:txBody>
      </p:sp>
      <p:sp>
        <p:nvSpPr>
          <p:cNvPr id="4" name="Footer Placeholder 3">
            <a:extLst>
              <a:ext uri="{FF2B5EF4-FFF2-40B4-BE49-F238E27FC236}">
                <a16:creationId xmlns:a16="http://schemas.microsoft.com/office/drawing/2014/main" id="{61D35EBC-ABAA-5DFA-506F-E4705659D2C4}"/>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B586F6B3-59A7-183C-5E6F-22D01BF444B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B3181989-FEAF-47FF-B3C2-D7EED08B60A5}" type="slidenum">
              <a:rPr lang="en-US" smtClean="0"/>
              <a:t>‹#›</a:t>
            </a:fld>
            <a:endParaRPr lang="en-US"/>
          </a:p>
        </p:txBody>
      </p:sp>
    </p:spTree>
    <p:extLst>
      <p:ext uri="{BB962C8B-B14F-4D97-AF65-F5344CB8AC3E}">
        <p14:creationId xmlns:p14="http://schemas.microsoft.com/office/powerpoint/2010/main" val="3491099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202CF4B-6D05-434C-BC1A-945BE62ECBCD}" type="datetimeFigureOut">
              <a:rPr lang="en-US" smtClean="0"/>
              <a:t>1/8/2026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AF3B7F-86CF-4EDD-A96D-198BBDBED44A}" type="slidenum">
              <a:rPr lang="en-US" smtClean="0"/>
              <a:t>‹#›</a:t>
            </a:fld>
            <a:endParaRPr lang="en-US"/>
          </a:p>
        </p:txBody>
      </p:sp>
    </p:spTree>
    <p:extLst>
      <p:ext uri="{BB962C8B-B14F-4D97-AF65-F5344CB8AC3E}">
        <p14:creationId xmlns:p14="http://schemas.microsoft.com/office/powerpoint/2010/main" val="337967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Nicolette.rivera@illinois.gov"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latin typeface="Arial"/>
                <a:ea typeface="Calibri"/>
                <a:cs typeface="Arial"/>
              </a:rPr>
              <a:t>30 seconds</a:t>
            </a:r>
            <a:endParaRPr lang="en-US" dirty="0"/>
          </a:p>
          <a:p>
            <a:pPr defTabSz="966612">
              <a:defRPr/>
            </a:pPr>
            <a:endParaRPr lang="en-US">
              <a:latin typeface="Arial"/>
              <a:ea typeface="Calibri"/>
              <a:cs typeface="Arial"/>
            </a:endParaRPr>
          </a:p>
          <a:p>
            <a:pPr defTabSz="966612">
              <a:defRPr/>
            </a:pPr>
            <a:r>
              <a:rPr lang="en-US" dirty="0">
                <a:latin typeface="Arial"/>
                <a:ea typeface="Calibri"/>
                <a:cs typeface="Arial"/>
              </a:rPr>
              <a:t>Slide 1: Nicolette</a:t>
            </a:r>
            <a:endParaRPr lang="en-US" dirty="0">
              <a:ea typeface="Calibri"/>
              <a:cs typeface="Calibri"/>
            </a:endParaRPr>
          </a:p>
          <a:p>
            <a:pPr defTabSz="966612">
              <a:defRPr/>
            </a:pPr>
            <a:endParaRPr lang="en-US">
              <a:latin typeface="Arial" panose="020B0604020202020204" pitchFamily="34" charset="0"/>
              <a:ea typeface="Calibri" panose="020F0502020204030204" pitchFamily="34" charset="0"/>
              <a:cs typeface="Arial" panose="020B0604020202020204" pitchFamily="34" charset="0"/>
            </a:endParaRPr>
          </a:p>
          <a:p>
            <a:pPr defTabSz="966612">
              <a:defRPr/>
            </a:pPr>
            <a:r>
              <a:rPr lang="en-US">
                <a:latin typeface="Arial"/>
                <a:ea typeface="Calibri"/>
                <a:cs typeface="Arial"/>
              </a:rPr>
              <a:t>Good morning.  My name is Nicolette Rivera, and to begin I want to thank each of you for joining us today for our CRSS/CPRS Supervisor Webinar series. The theme for this series is "Rooted and Rising: Growing a Strong Peer Support Workforce," and the topics were developed from the training needs identified on the Supervisor Training Needs Survey. The topic for today’s webinar is Understanding Medicaid Rules and the Role of Peer Support Workers.  </a:t>
            </a:r>
            <a:endParaRPr lang="en-US">
              <a:ea typeface="Calibri"/>
              <a:cs typeface="Calibri"/>
            </a:endParaRPr>
          </a:p>
          <a:p>
            <a:pPr defTabSz="966612">
              <a:defRPr/>
            </a:pPr>
            <a:endParaRPr lang="en-US" dirty="0">
              <a:latin typeface="Arial" panose="020B0604020202020204" pitchFamily="34" charset="0"/>
              <a:ea typeface="Calibri"/>
              <a:cs typeface="Arial" panose="020B0604020202020204" pitchFamily="34" charset="0"/>
            </a:endParaRPr>
          </a:p>
          <a:p>
            <a:pPr>
              <a:defRPr/>
            </a:pPr>
            <a:r>
              <a:rPr lang="en-US" dirty="0">
                <a:latin typeface="Arial"/>
                <a:ea typeface="Calibri"/>
                <a:cs typeface="Arial"/>
              </a:rPr>
              <a:t>10AM</a:t>
            </a:r>
            <a:endParaRPr lang="en-US" dirty="0">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ea typeface="Calibri" panose="020F0502020204030204" pitchFamily="34" charset="0"/>
              <a:cs typeface="Arial" panose="020B0604020202020204" pitchFamily="34" charset="0"/>
            </a:endParaRPr>
          </a:p>
          <a:p>
            <a:endParaRPr lang="en-US" sz="1300">
              <a:latin typeface="Arial" panose="020B0604020202020204" pitchFamily="34" charset="0"/>
              <a:ea typeface="Calibri" panose="020F0502020204030204" pitchFamily="34" charset="0"/>
              <a:cs typeface="Arial" panose="020B0604020202020204" pitchFamily="34"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9C7DB34-4B5E-4A43-8446-22E29AC01261}" type="slidenum">
              <a:rPr lang="en-US" smtClean="0"/>
              <a:t>1</a:t>
            </a:fld>
            <a:endParaRPr lang="en-US"/>
          </a:p>
        </p:txBody>
      </p:sp>
    </p:spTree>
    <p:extLst>
      <p:ext uri="{BB962C8B-B14F-4D97-AF65-F5344CB8AC3E}">
        <p14:creationId xmlns:p14="http://schemas.microsoft.com/office/powerpoint/2010/main" val="4277126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444444"/>
                </a:solidFill>
                <a:ea typeface="Calibri"/>
                <a:cs typeface="Calibri"/>
              </a:rPr>
              <a:t>Slide 10: Sean</a:t>
            </a:r>
          </a:p>
          <a:p>
            <a:pPr>
              <a:defRPr/>
            </a:pPr>
            <a:r>
              <a:rPr lang="en-US" dirty="0">
                <a:solidFill>
                  <a:srgbClr val="444444"/>
                </a:solidFill>
                <a:ea typeface="Calibri"/>
                <a:cs typeface="Calibri"/>
              </a:rPr>
              <a:t>2 mins</a:t>
            </a:r>
          </a:p>
          <a:p>
            <a:endParaRPr lang="en-US">
              <a:solidFill>
                <a:srgbClr val="444444"/>
              </a:solidFill>
            </a:endParaRPr>
          </a:p>
          <a:p>
            <a:r>
              <a:rPr lang="en-US" dirty="0"/>
              <a:t>According to the National Practice Guidelines for Peer Specialists, this a what a peer support worker does not do:</a:t>
            </a:r>
            <a:endParaRPr lang="en-US" dirty="0">
              <a:ea typeface="Calibri"/>
              <a:cs typeface="Calibri"/>
            </a:endParaRPr>
          </a:p>
          <a:p>
            <a:endParaRPr lang="en-US">
              <a:ea typeface="Calibri"/>
              <a:cs typeface="Calibri"/>
            </a:endParaRPr>
          </a:p>
          <a:p>
            <a:pPr marL="171450" indent="-171450">
              <a:lnSpc>
                <a:spcPct val="90000"/>
              </a:lnSpc>
              <a:spcBef>
                <a:spcPts val="1000"/>
              </a:spcBef>
              <a:buFont typeface="Arial"/>
              <a:buChar char="•"/>
            </a:pPr>
            <a:r>
              <a:rPr lang="en-US" dirty="0"/>
              <a:t>Do not diagnose</a:t>
            </a:r>
            <a:endParaRPr lang="en-US" dirty="0">
              <a:ea typeface="Calibri" panose="020F0502020204030204"/>
              <a:cs typeface="Calibri" panose="020F0502020204030204"/>
            </a:endParaRPr>
          </a:p>
          <a:p>
            <a:pPr marL="171450" indent="-171450">
              <a:lnSpc>
                <a:spcPct val="90000"/>
              </a:lnSpc>
              <a:spcBef>
                <a:spcPts val="1000"/>
              </a:spcBef>
              <a:buFont typeface="Arial"/>
              <a:buChar char="•"/>
            </a:pPr>
            <a:r>
              <a:rPr lang="en-US" dirty="0"/>
              <a:t>Do not evaluate or assess others</a:t>
            </a:r>
            <a:endParaRPr lang="en-US" dirty="0">
              <a:ea typeface="Calibri"/>
              <a:cs typeface="Calibri"/>
            </a:endParaRPr>
          </a:p>
          <a:p>
            <a:pPr marL="171450" indent="-171450">
              <a:lnSpc>
                <a:spcPct val="90000"/>
              </a:lnSpc>
              <a:spcBef>
                <a:spcPts val="1000"/>
              </a:spcBef>
              <a:buFont typeface="Arial"/>
              <a:buChar char="•"/>
            </a:pPr>
            <a:r>
              <a:rPr lang="en-US" dirty="0"/>
              <a:t>Do not prescribe or recommend medications or monitor their use</a:t>
            </a:r>
            <a:endParaRPr lang="en-US" dirty="0">
              <a:ea typeface="Calibri"/>
              <a:cs typeface="Calibri"/>
            </a:endParaRPr>
          </a:p>
          <a:p>
            <a:pPr marL="171450" indent="-171450">
              <a:lnSpc>
                <a:spcPct val="90000"/>
              </a:lnSpc>
              <a:spcBef>
                <a:spcPts val="1000"/>
              </a:spcBef>
              <a:buFont typeface="Arial"/>
              <a:buChar char="•"/>
            </a:pPr>
            <a:r>
              <a:rPr lang="en-US" dirty="0"/>
              <a:t>Do not force or coerce others to participate in services</a:t>
            </a:r>
            <a:endParaRPr lang="en-US" dirty="0">
              <a:ea typeface="Calibri"/>
              <a:cs typeface="Calibri"/>
            </a:endParaRPr>
          </a:p>
          <a:p>
            <a:pPr marL="171450" indent="-171450">
              <a:lnSpc>
                <a:spcPct val="90000"/>
              </a:lnSpc>
              <a:spcBef>
                <a:spcPts val="1000"/>
              </a:spcBef>
              <a:buFont typeface="Arial"/>
              <a:buChar char="•"/>
            </a:pPr>
            <a:r>
              <a:rPr lang="en-US" dirty="0"/>
              <a:t>Do not express or exercise power over those they support</a:t>
            </a:r>
            <a:endParaRPr lang="en-US" dirty="0">
              <a:ea typeface="Calibri"/>
              <a:cs typeface="Calibri"/>
            </a:endParaRPr>
          </a:p>
          <a:p>
            <a:pPr marL="171450" indent="-171450">
              <a:lnSpc>
                <a:spcPct val="90000"/>
              </a:lnSpc>
              <a:spcBef>
                <a:spcPts val="1000"/>
              </a:spcBef>
              <a:buFont typeface="Arial"/>
              <a:buChar char="•"/>
            </a:pPr>
            <a:r>
              <a:rPr lang="en-US" dirty="0"/>
              <a:t>Do not fix or do for others what they can do for themselves</a:t>
            </a:r>
            <a:endParaRPr lang="en-US" dirty="0">
              <a:ea typeface="Calibri"/>
              <a:cs typeface="Calibri"/>
            </a:endParaRPr>
          </a:p>
          <a:p>
            <a:pPr marL="171450" indent="-171450">
              <a:lnSpc>
                <a:spcPct val="90000"/>
              </a:lnSpc>
              <a:spcBef>
                <a:spcPts val="1000"/>
              </a:spcBef>
              <a:buFont typeface="Arial"/>
              <a:buChar char="•"/>
            </a:pPr>
            <a:r>
              <a:rPr lang="en-US" dirty="0"/>
              <a:t>Do not assume they know exactly what the other person is feeling even if they have experienced similar challenges.</a:t>
            </a:r>
            <a:endParaRPr lang="en-US" dirty="0">
              <a:ea typeface="Calibri"/>
              <a:cs typeface="Calibri"/>
            </a:endParaRPr>
          </a:p>
          <a:p>
            <a:endParaRPr lang="en-US">
              <a:ea typeface="Calibri"/>
              <a:cs typeface="Calibri"/>
            </a:endParaRPr>
          </a:p>
          <a:p>
            <a:endParaRPr lang="en-US">
              <a:ea typeface="Calibri"/>
              <a:cs typeface="Calibri"/>
            </a:endParaRPr>
          </a:p>
          <a:p>
            <a:r>
              <a:rPr lang="en-US" dirty="0"/>
              <a:t>A significant core value of peer support is that it is voluntary. Peer support is </a:t>
            </a:r>
            <a:r>
              <a:rPr lang="en-US" b="1" dirty="0"/>
              <a:t>always a choice. </a:t>
            </a:r>
            <a:r>
              <a:rPr lang="en-US" dirty="0"/>
              <a:t>People can accept, decline, or stop peer support at any time. Peer supporters do not coerce, pressure, or mandate individuals to participate in services. This includes involuntary treatment or hospitalization. When this happens, it compromises the peer relationship and the core value of equally shared power. It undermines trust and mutuality, and conflicts with recovery, ethical, and trauma-informed principles. Additionally, this blurs critical role boundaries  and may reduce engagement and effectiveness of support. </a:t>
            </a:r>
            <a:endParaRPr lang="en-US" dirty="0">
              <a:solidFill>
                <a:srgbClr val="444444"/>
              </a:solidFill>
            </a:endParaRPr>
          </a:p>
          <a:p>
            <a:endParaRPr lang="en-US">
              <a:solidFill>
                <a:srgbClr val="444444"/>
              </a:solidFill>
            </a:endParaRPr>
          </a:p>
          <a:p>
            <a:r>
              <a:rPr lang="en-US" dirty="0"/>
              <a:t>Individuals may feel less trustworthy of peers and avoid sharing their challenges for fear of hospitalization. Additionally, CRSS Ethic #10 states "CRSS professionals will advocate for the full involvement of individuals they serve in communities of their choice with services in safe and </a:t>
            </a:r>
            <a:r>
              <a:rPr lang="en-US" b="1" dirty="0"/>
              <a:t>least restrictive environments</a:t>
            </a:r>
            <a:r>
              <a:rPr lang="en-US" dirty="0"/>
              <a:t> possible." Involuntary treatment or hospitalizations eliminate an individual's choice. Participating in involuntary hospitalization places peers in an </a:t>
            </a:r>
            <a:r>
              <a:rPr lang="en-US" b="1" dirty="0"/>
              <a:t>ethical conflict</a:t>
            </a:r>
            <a:r>
              <a:rPr lang="en-US" dirty="0"/>
              <a:t>, forcing them to choose between maintaining a supportive, voluntary relationship and participating in something that may contribute to re-traumatization for individuals. </a:t>
            </a:r>
            <a:endParaRPr lang="en-US" dirty="0">
              <a:ea typeface="Calibri"/>
              <a:cs typeface="Calibri"/>
            </a:endParaRPr>
          </a:p>
          <a:p>
            <a:endParaRPr lang="en-US" dirty="0">
              <a:ea typeface="Calibri"/>
              <a:cs typeface="Calibri"/>
            </a:endParaRPr>
          </a:p>
          <a:p>
            <a:r>
              <a:rPr lang="en-US" dirty="0">
                <a:ea typeface="Calibri"/>
                <a:cs typeface="Calibri"/>
              </a:rPr>
              <a:t>10:08 AM</a:t>
            </a:r>
          </a:p>
        </p:txBody>
      </p:sp>
      <p:sp>
        <p:nvSpPr>
          <p:cNvPr id="4" name="Slide Number Placeholder 3"/>
          <p:cNvSpPr>
            <a:spLocks noGrp="1"/>
          </p:cNvSpPr>
          <p:nvPr>
            <p:ph type="sldNum" sz="quarter" idx="5"/>
          </p:nvPr>
        </p:nvSpPr>
        <p:spPr/>
        <p:txBody>
          <a:bodyPr/>
          <a:lstStyle/>
          <a:p>
            <a:fld id="{F8AF3B7F-86CF-4EDD-A96D-198BBDBED44A}" type="slidenum">
              <a:rPr lang="en-US" smtClean="0"/>
              <a:t>10</a:t>
            </a:fld>
            <a:endParaRPr lang="en-US"/>
          </a:p>
        </p:txBody>
      </p:sp>
    </p:spTree>
    <p:extLst>
      <p:ext uri="{BB962C8B-B14F-4D97-AF65-F5344CB8AC3E}">
        <p14:creationId xmlns:p14="http://schemas.microsoft.com/office/powerpoint/2010/main" val="2517171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Calibri"/>
                <a:cs typeface="Calibri"/>
              </a:rPr>
              <a:t>Slide 11: Sean</a:t>
            </a:r>
          </a:p>
          <a:p>
            <a:pPr>
              <a:defRPr/>
            </a:pPr>
            <a:r>
              <a:rPr lang="en-US" dirty="0">
                <a:ea typeface="Calibri"/>
                <a:cs typeface="Calibri"/>
              </a:rPr>
              <a:t>30 seconds</a:t>
            </a:r>
          </a:p>
          <a:p>
            <a:pPr>
              <a:defRPr/>
            </a:pPr>
            <a:endParaRPr lang="en-US">
              <a:ea typeface="Calibri"/>
              <a:cs typeface="Calibri"/>
            </a:endParaRPr>
          </a:p>
          <a:p>
            <a:pPr>
              <a:defRPr/>
            </a:pPr>
            <a:r>
              <a:rPr lang="en-US" dirty="0">
                <a:ea typeface="Calibri"/>
                <a:cs typeface="Calibri"/>
              </a:rPr>
              <a:t>Now we're going to take a brief look at some of the Rules that govern behavioral health services in Illinois. It's important to note that, when we say "Rules" in this context, we're talking about Administrative Rules that are part of State and Federal law. Gaining a better understanding of these Rules will help make sense of why all of this can be so confusing. It will also highlight opportunities for supervisors to take a more active role in assisting Peer Support Specialists in maintaining fidelity to the Peer Support Profession.</a:t>
            </a:r>
          </a:p>
          <a:p>
            <a:endParaRPr lang="en-US"/>
          </a:p>
          <a:p>
            <a:r>
              <a:rPr lang="en-US" dirty="0">
                <a:ea typeface="Calibri"/>
                <a:cs typeface="Calibri"/>
              </a:rPr>
              <a:t>10:08 AM</a:t>
            </a:r>
          </a:p>
        </p:txBody>
      </p:sp>
      <p:sp>
        <p:nvSpPr>
          <p:cNvPr id="4" name="Slide Number Placeholder 3"/>
          <p:cNvSpPr>
            <a:spLocks noGrp="1"/>
          </p:cNvSpPr>
          <p:nvPr>
            <p:ph type="sldNum" sz="quarter" idx="5"/>
          </p:nvPr>
        </p:nvSpPr>
        <p:spPr/>
        <p:txBody>
          <a:bodyPr/>
          <a:lstStyle/>
          <a:p>
            <a:fld id="{F8AF3B7F-86CF-4EDD-A96D-198BBDBED44A}" type="slidenum">
              <a:rPr lang="en-US" smtClean="0"/>
              <a:t>11</a:t>
            </a:fld>
            <a:endParaRPr lang="en-US"/>
          </a:p>
        </p:txBody>
      </p:sp>
    </p:spTree>
    <p:extLst>
      <p:ext uri="{BB962C8B-B14F-4D97-AF65-F5344CB8AC3E}">
        <p14:creationId xmlns:p14="http://schemas.microsoft.com/office/powerpoint/2010/main" val="4161842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Slide 12: Sean</a:t>
            </a:r>
          </a:p>
          <a:p>
            <a:r>
              <a:rPr lang="en-US" dirty="0">
                <a:ea typeface="Calibri"/>
                <a:cs typeface="Calibri"/>
              </a:rPr>
              <a:t>1 minute 40 seconds</a:t>
            </a:r>
          </a:p>
          <a:p>
            <a:endParaRPr lang="en-US">
              <a:ea typeface="Calibri"/>
              <a:cs typeface="Calibri"/>
            </a:endParaRPr>
          </a:p>
          <a:p>
            <a:r>
              <a:rPr lang="en-US" dirty="0">
                <a:ea typeface="Calibri"/>
                <a:cs typeface="Calibri"/>
              </a:rPr>
              <a:t>The first question we might ask is "Where do the Rules come from?" The simple answer is, "It's the law!" More specifically, they are part of the Administrative Code approved by the Illinois General Assembly in accordance with Federal Law. The Rules are administered by the State Medicaid Authority which in Illinois is the Department of Healthcare and Family Services (HFS).</a:t>
            </a:r>
            <a:endParaRPr lang="en-US" dirty="0"/>
          </a:p>
          <a:p>
            <a:endParaRPr lang="en-US">
              <a:ea typeface="Calibri"/>
              <a:cs typeface="Calibri"/>
            </a:endParaRPr>
          </a:p>
          <a:p>
            <a:r>
              <a:rPr lang="en-US" dirty="0">
                <a:ea typeface="Calibri"/>
                <a:cs typeface="Calibri"/>
              </a:rPr>
              <a:t>For today's training, we're limiting the discussion to rules specific to Community Based Mental Health. This is intended to help reduce confusion related to Rules that are different for Substance Use Disorder Treatment Services. We're looking into preparing a future training to go over those Rules.</a:t>
            </a:r>
          </a:p>
          <a:p>
            <a:endParaRPr lang="en-US">
              <a:ea typeface="Calibri"/>
              <a:cs typeface="Calibri"/>
            </a:endParaRPr>
          </a:p>
          <a:p>
            <a:r>
              <a:rPr lang="en-US" dirty="0">
                <a:ea typeface="Calibri"/>
                <a:cs typeface="Calibri"/>
              </a:rPr>
              <a:t>So, for Community Based Mental Health, there are two specific Rules: Rule 132 &amp; Rule 140. They have some similarities and some differences. From a broad overview perspective, the primary difference is that Rule 132 governs how </a:t>
            </a:r>
            <a:r>
              <a:rPr lang="en-US" b="1" u="sng" dirty="0">
                <a:ea typeface="Calibri"/>
                <a:cs typeface="Calibri"/>
              </a:rPr>
              <a:t>organizations</a:t>
            </a:r>
            <a:r>
              <a:rPr lang="en-US" dirty="0">
                <a:ea typeface="Calibri"/>
                <a:cs typeface="Calibri"/>
              </a:rPr>
              <a:t> are certified to be able to bill Medicaid for community mental health care. Whereas Rule 140 defines and describes the </a:t>
            </a:r>
            <a:r>
              <a:rPr lang="en-US" b="1" u="sng" dirty="0">
                <a:ea typeface="Calibri"/>
                <a:cs typeface="Calibri"/>
              </a:rPr>
              <a:t>services</a:t>
            </a:r>
            <a:r>
              <a:rPr lang="en-US" dirty="0">
                <a:ea typeface="Calibri"/>
                <a:cs typeface="Calibri"/>
              </a:rPr>
              <a:t> those organizations can provide.</a:t>
            </a:r>
          </a:p>
          <a:p>
            <a:endParaRPr lang="en-US">
              <a:ea typeface="Calibri"/>
              <a:cs typeface="Calibri"/>
            </a:endParaRPr>
          </a:p>
          <a:p>
            <a:r>
              <a:rPr lang="en-US" dirty="0">
                <a:ea typeface="Calibri"/>
                <a:cs typeface="Calibri"/>
              </a:rPr>
              <a:t>For example, if ABC Mental Health Center wants to be able to bill Medicaid for its services, they must first become a </a:t>
            </a:r>
            <a:r>
              <a:rPr lang="en-US" b="1" u="sng" dirty="0">
                <a:ea typeface="Calibri"/>
                <a:cs typeface="Calibri"/>
              </a:rPr>
              <a:t>certified organization</a:t>
            </a:r>
            <a:r>
              <a:rPr lang="en-US" dirty="0">
                <a:ea typeface="Calibri"/>
                <a:cs typeface="Calibri"/>
              </a:rPr>
              <a:t> as defined in Rule 132. Next, any </a:t>
            </a:r>
            <a:r>
              <a:rPr lang="en-US" b="1" u="sng" dirty="0">
                <a:ea typeface="Calibri"/>
                <a:cs typeface="Calibri"/>
              </a:rPr>
              <a:t>services</a:t>
            </a:r>
            <a:r>
              <a:rPr lang="en-US" dirty="0">
                <a:ea typeface="Calibri"/>
                <a:cs typeface="Calibri"/>
              </a:rPr>
              <a:t> they provide must be authorized by and conducted according to the requirements set forth in Rule 140.</a:t>
            </a:r>
          </a:p>
          <a:p>
            <a:endParaRPr lang="en-US">
              <a:ea typeface="Calibri"/>
              <a:cs typeface="Calibri"/>
            </a:endParaRPr>
          </a:p>
          <a:p>
            <a:r>
              <a:rPr lang="en-US" dirty="0">
                <a:ea typeface="Calibri"/>
                <a:cs typeface="Calibri"/>
              </a:rPr>
              <a:t>One aspect of those requirements is the "Professional Qualifications" related to the staff permitted to provide those services, which is what we're going to talk about next.</a:t>
            </a:r>
          </a:p>
          <a:p>
            <a:endParaRPr lang="en-US">
              <a:ea typeface="Calibri"/>
              <a:cs typeface="Calibri"/>
            </a:endParaRPr>
          </a:p>
          <a:p>
            <a:r>
              <a:rPr lang="en-US" dirty="0">
                <a:ea typeface="Calibri"/>
                <a:cs typeface="Calibri"/>
              </a:rPr>
              <a:t>10:10 AM</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8AF3B7F-86CF-4EDD-A96D-198BBDBED44A}" type="slidenum">
              <a:rPr lang="en-US" smtClean="0"/>
              <a:t>12</a:t>
            </a:fld>
            <a:endParaRPr lang="en-US"/>
          </a:p>
        </p:txBody>
      </p:sp>
    </p:spTree>
    <p:extLst>
      <p:ext uri="{BB962C8B-B14F-4D97-AF65-F5344CB8AC3E}">
        <p14:creationId xmlns:p14="http://schemas.microsoft.com/office/powerpoint/2010/main" val="1700905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A80C6-6575-00B2-802E-75FD80101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F0CC6-A41B-C88B-215A-D9BDF4AEC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D227D1-2AF8-14CB-1B0E-3CA2D5A975EC}"/>
              </a:ext>
            </a:extLst>
          </p:cNvPr>
          <p:cNvSpPr>
            <a:spLocks noGrp="1"/>
          </p:cNvSpPr>
          <p:nvPr>
            <p:ph type="body" idx="1"/>
          </p:nvPr>
        </p:nvSpPr>
        <p:spPr/>
        <p:txBody>
          <a:bodyPr/>
          <a:lstStyle/>
          <a:p>
            <a:pPr>
              <a:defRPr/>
            </a:pPr>
            <a:r>
              <a:rPr lang="en-US" dirty="0">
                <a:ea typeface="Calibri"/>
                <a:cs typeface="Calibri"/>
              </a:rPr>
              <a:t>Slide 13: Sean</a:t>
            </a:r>
          </a:p>
          <a:p>
            <a:pPr>
              <a:defRPr/>
            </a:pPr>
            <a:r>
              <a:rPr lang="en-US" dirty="0">
                <a:ea typeface="Calibri"/>
                <a:cs typeface="Calibri"/>
              </a:rPr>
              <a:t>15 seconds</a:t>
            </a:r>
          </a:p>
          <a:p>
            <a:pPr>
              <a:defRPr/>
            </a:pPr>
            <a:endParaRPr lang="en-US">
              <a:ea typeface="Calibri"/>
              <a:cs typeface="Calibri"/>
            </a:endParaRPr>
          </a:p>
          <a:p>
            <a:pPr>
              <a:defRPr/>
            </a:pPr>
            <a:r>
              <a:rPr lang="en-US" dirty="0">
                <a:ea typeface="Calibri"/>
                <a:cs typeface="Calibri"/>
              </a:rPr>
              <a:t>We're moving into the Professional Categorization outlined in the Rules. These categories appear in both Rules 132 and 140.</a:t>
            </a:r>
            <a:endParaRPr lang="en-US" dirty="0"/>
          </a:p>
          <a:p>
            <a:endParaRPr lang="en-US">
              <a:ea typeface="Calibri"/>
              <a:cs typeface="Calibri"/>
            </a:endParaRPr>
          </a:p>
          <a:p>
            <a:r>
              <a:rPr lang="en-US" dirty="0"/>
              <a:t>Now I will pass the presentation over to Lisa. </a:t>
            </a:r>
            <a:endParaRPr lang="en-US" dirty="0">
              <a:ea typeface="Calibri" panose="020F0502020204030204"/>
              <a:cs typeface="Calibri" panose="020F0502020204030204"/>
            </a:endParaRPr>
          </a:p>
          <a:p>
            <a:endParaRPr lang="en-US">
              <a:ea typeface="Calibri" panose="020F0502020204030204"/>
              <a:cs typeface="Calibri" panose="020F0502020204030204"/>
            </a:endParaRPr>
          </a:p>
          <a:p>
            <a:r>
              <a:rPr lang="en-US" dirty="0">
                <a:ea typeface="Calibri" panose="020F0502020204030204"/>
                <a:cs typeface="Calibri" panose="020F0502020204030204"/>
              </a:rPr>
              <a:t>10:10 AM</a:t>
            </a:r>
          </a:p>
        </p:txBody>
      </p:sp>
      <p:sp>
        <p:nvSpPr>
          <p:cNvPr id="4" name="Slide Number Placeholder 3">
            <a:extLst>
              <a:ext uri="{FF2B5EF4-FFF2-40B4-BE49-F238E27FC236}">
                <a16:creationId xmlns:a16="http://schemas.microsoft.com/office/drawing/2014/main" id="{4D8D151D-6151-B8C3-B1D7-8A46D9EFC64A}"/>
              </a:ext>
            </a:extLst>
          </p:cNvPr>
          <p:cNvSpPr>
            <a:spLocks noGrp="1"/>
          </p:cNvSpPr>
          <p:nvPr>
            <p:ph type="sldNum" sz="quarter" idx="5"/>
          </p:nvPr>
        </p:nvSpPr>
        <p:spPr/>
        <p:txBody>
          <a:bodyPr/>
          <a:lstStyle/>
          <a:p>
            <a:fld id="{F8AF3B7F-86CF-4EDD-A96D-198BBDBED44A}" type="slidenum">
              <a:rPr lang="en-US" smtClean="0"/>
              <a:t>13</a:t>
            </a:fld>
            <a:endParaRPr lang="en-US"/>
          </a:p>
        </p:txBody>
      </p:sp>
    </p:spTree>
    <p:extLst>
      <p:ext uri="{BB962C8B-B14F-4D97-AF65-F5344CB8AC3E}">
        <p14:creationId xmlns:p14="http://schemas.microsoft.com/office/powerpoint/2010/main" val="3221316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E63BC-95CC-E215-5ABD-FDB055D81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ADBFC-A17A-2DDC-D211-8B08BAF858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1B087A-79DB-2C55-E72D-0EC6C98C215C}"/>
              </a:ext>
            </a:extLst>
          </p:cNvPr>
          <p:cNvSpPr>
            <a:spLocks noGrp="1"/>
          </p:cNvSpPr>
          <p:nvPr>
            <p:ph type="body" idx="1"/>
          </p:nvPr>
        </p:nvSpPr>
        <p:spPr/>
        <p:txBody>
          <a:bodyPr/>
          <a:lstStyle/>
          <a:p>
            <a:pPr>
              <a:defRPr/>
            </a:pPr>
            <a:r>
              <a:rPr lang="en-US" dirty="0">
                <a:ea typeface="Calibri"/>
                <a:cs typeface="Calibri"/>
              </a:rPr>
              <a:t>Slide 14: Lisa</a:t>
            </a:r>
            <a:endParaRPr lang="en-US" dirty="0"/>
          </a:p>
          <a:p>
            <a:pPr>
              <a:defRPr/>
            </a:pPr>
            <a:r>
              <a:rPr lang="en-US" dirty="0">
                <a:ea typeface="Calibri"/>
                <a:cs typeface="Calibri"/>
              </a:rPr>
              <a:t>20 seconds</a:t>
            </a:r>
            <a:endParaRPr lang="en-US" dirty="0"/>
          </a:p>
          <a:p>
            <a:pPr>
              <a:defRPr/>
            </a:pPr>
            <a:endParaRPr lang="en-US">
              <a:ea typeface="Calibri"/>
              <a:cs typeface="Calibri"/>
            </a:endParaRPr>
          </a:p>
          <a:p>
            <a:pPr>
              <a:defRPr/>
            </a:pPr>
            <a:r>
              <a:rPr lang="en-US" dirty="0">
                <a:ea typeface="Calibri"/>
                <a:cs typeface="Calibri"/>
              </a:rPr>
              <a:t>For starters, it's important to note that these categorizations are a tiered system, meaning that a staff person in a lower category must always be supervised by a staff person in a higher category. Please keep that in mind as we go through the next few slides.</a:t>
            </a:r>
            <a:endParaRPr lang="en-US" dirty="0"/>
          </a:p>
          <a:p>
            <a:endParaRPr lang="en-US">
              <a:ea typeface="Calibri"/>
              <a:cs typeface="Calibri"/>
            </a:endParaRPr>
          </a:p>
          <a:p>
            <a:r>
              <a:rPr lang="en-US" dirty="0">
                <a:ea typeface="Calibri"/>
                <a:cs typeface="Calibri"/>
              </a:rPr>
              <a:t>10:10 AM</a:t>
            </a: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4B5ABF68-B6CA-2CCF-8672-71254B07FC0C}"/>
              </a:ext>
            </a:extLst>
          </p:cNvPr>
          <p:cNvSpPr>
            <a:spLocks noGrp="1"/>
          </p:cNvSpPr>
          <p:nvPr>
            <p:ph type="sldNum" sz="quarter" idx="5"/>
          </p:nvPr>
        </p:nvSpPr>
        <p:spPr/>
        <p:txBody>
          <a:bodyPr/>
          <a:lstStyle/>
          <a:p>
            <a:fld id="{F8AF3B7F-86CF-4EDD-A96D-198BBDBED44A}" type="slidenum">
              <a:rPr lang="en-US" smtClean="0"/>
              <a:t>14</a:t>
            </a:fld>
            <a:endParaRPr lang="en-US"/>
          </a:p>
        </p:txBody>
      </p:sp>
    </p:spTree>
    <p:extLst>
      <p:ext uri="{BB962C8B-B14F-4D97-AF65-F5344CB8AC3E}">
        <p14:creationId xmlns:p14="http://schemas.microsoft.com/office/powerpoint/2010/main" val="2436549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66400-EF70-3DDB-35A2-9BB15DBC88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D1603-5C61-9EB7-32C1-151C3B0376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0A3B6-3DB4-E92D-D6E2-11256AD5996F}"/>
              </a:ext>
            </a:extLst>
          </p:cNvPr>
          <p:cNvSpPr>
            <a:spLocks noGrp="1"/>
          </p:cNvSpPr>
          <p:nvPr>
            <p:ph type="body" idx="1"/>
          </p:nvPr>
        </p:nvSpPr>
        <p:spPr/>
        <p:txBody>
          <a:bodyPr/>
          <a:lstStyle/>
          <a:p>
            <a:pPr>
              <a:defRPr/>
            </a:pPr>
            <a:r>
              <a:rPr lang="en-US" dirty="0">
                <a:ea typeface="Calibri"/>
                <a:cs typeface="Calibri"/>
              </a:rPr>
              <a:t>Slide 15: Lisa</a:t>
            </a:r>
          </a:p>
          <a:p>
            <a:pPr>
              <a:defRPr/>
            </a:pPr>
            <a:r>
              <a:rPr lang="en-US" dirty="0">
                <a:ea typeface="Calibri"/>
                <a:cs typeface="Calibri"/>
              </a:rPr>
              <a:t>1 minute</a:t>
            </a:r>
          </a:p>
          <a:p>
            <a:pPr>
              <a:defRPr/>
            </a:pPr>
            <a:endParaRPr lang="en-US">
              <a:ea typeface="Calibri"/>
              <a:cs typeface="Calibri"/>
            </a:endParaRPr>
          </a:p>
          <a:p>
            <a:pPr>
              <a:defRPr/>
            </a:pPr>
            <a:r>
              <a:rPr lang="en-US" dirty="0">
                <a:ea typeface="Calibri"/>
                <a:cs typeface="Calibri"/>
              </a:rPr>
              <a:t>In thinking of "entry level" positions, there are two categorizations in the Medicaid system that are primarily entry level: the Peer Support Worker (PSW) and the Rehabilitative Services Associate (RSA). </a:t>
            </a:r>
            <a:endParaRPr lang="en-US" dirty="0"/>
          </a:p>
          <a:p>
            <a:pPr>
              <a:defRPr/>
            </a:pPr>
            <a:endParaRPr lang="en-US">
              <a:ea typeface="Calibri"/>
              <a:cs typeface="Calibri"/>
            </a:endParaRPr>
          </a:p>
          <a:p>
            <a:pPr>
              <a:defRPr/>
            </a:pPr>
            <a:r>
              <a:rPr lang="en-US" dirty="0">
                <a:ea typeface="Calibri"/>
                <a:cs typeface="Calibri"/>
              </a:rPr>
              <a:t>The PSW is a relatively new professional categorization – added to the Rule in 2022 – and for the most part, is rarely utilized due to the fact that there is currently only one service that allows for a PSW to bill. We'll be getting into the services descriptions later in today's training.</a:t>
            </a:r>
          </a:p>
          <a:p>
            <a:pPr>
              <a:defRPr/>
            </a:pPr>
            <a:endParaRPr lang="en-US">
              <a:ea typeface="Calibri"/>
              <a:cs typeface="Calibri"/>
            </a:endParaRPr>
          </a:p>
          <a:p>
            <a:pPr>
              <a:defRPr/>
            </a:pPr>
            <a:r>
              <a:rPr lang="en-US" dirty="0">
                <a:ea typeface="Calibri"/>
                <a:cs typeface="Calibri"/>
              </a:rPr>
              <a:t>As you can see on the slide, both the PSW and the RSA have very low requirements in terms of training and education. For this reason, many community mental health organizations prefer </a:t>
            </a:r>
            <a:r>
              <a:rPr lang="en-US" u="sng" dirty="0">
                <a:ea typeface="Calibri"/>
                <a:cs typeface="Calibri"/>
              </a:rPr>
              <a:t>not </a:t>
            </a:r>
            <a:r>
              <a:rPr lang="en-US" dirty="0">
                <a:ea typeface="Calibri"/>
                <a:cs typeface="Calibri"/>
              </a:rPr>
              <a:t>to hire people who don't meet higher qualifications. This is allowed. Community mental health organizations are permitted to set their own minimum standards as long as theirs are </a:t>
            </a:r>
            <a:r>
              <a:rPr lang="en-US" u="sng" dirty="0">
                <a:ea typeface="Calibri"/>
                <a:cs typeface="Calibri"/>
              </a:rPr>
              <a:t>equal to or higher than</a:t>
            </a:r>
            <a:r>
              <a:rPr lang="en-US" dirty="0">
                <a:ea typeface="Calibri"/>
                <a:cs typeface="Calibri"/>
              </a:rPr>
              <a:t> the standards set by Medicaid.</a:t>
            </a:r>
          </a:p>
          <a:p>
            <a:pPr>
              <a:defRPr/>
            </a:pPr>
            <a:endParaRPr lang="en-US" dirty="0">
              <a:ea typeface="Calibri"/>
              <a:cs typeface="Calibri"/>
            </a:endParaRPr>
          </a:p>
          <a:p>
            <a:pPr>
              <a:defRPr/>
            </a:pPr>
            <a:r>
              <a:rPr lang="en-US" dirty="0">
                <a:ea typeface="Calibri"/>
                <a:cs typeface="Calibri"/>
              </a:rPr>
              <a:t>10:11 AM</a:t>
            </a:r>
          </a:p>
          <a:p>
            <a:endParaRPr lang="en-US">
              <a:ea typeface="Calibri"/>
              <a:cs typeface="Calibri"/>
            </a:endParaRPr>
          </a:p>
          <a:p>
            <a:endParaRPr lang="en-US">
              <a:ea typeface="Calibri"/>
              <a:cs typeface="Calibri"/>
            </a:endParaRPr>
          </a:p>
          <a:p>
            <a:endParaRPr lang="en-US">
              <a:highlight>
                <a:srgbClr val="FFFF00"/>
              </a:highlight>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78636963-44A9-07DD-3345-D54DA4D7542A}"/>
              </a:ext>
            </a:extLst>
          </p:cNvPr>
          <p:cNvSpPr>
            <a:spLocks noGrp="1"/>
          </p:cNvSpPr>
          <p:nvPr>
            <p:ph type="sldNum" sz="quarter" idx="5"/>
          </p:nvPr>
        </p:nvSpPr>
        <p:spPr/>
        <p:txBody>
          <a:bodyPr/>
          <a:lstStyle/>
          <a:p>
            <a:fld id="{F8AF3B7F-86CF-4EDD-A96D-198BBDBED44A}" type="slidenum">
              <a:rPr lang="en-US" smtClean="0"/>
              <a:t>15</a:t>
            </a:fld>
            <a:endParaRPr lang="en-US"/>
          </a:p>
        </p:txBody>
      </p:sp>
    </p:spTree>
    <p:extLst>
      <p:ext uri="{BB962C8B-B14F-4D97-AF65-F5344CB8AC3E}">
        <p14:creationId xmlns:p14="http://schemas.microsoft.com/office/powerpoint/2010/main" val="49128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17005-F4CA-DBB6-3E10-544FE7B49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D75B4-CCD1-4460-7C5C-77712734B3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74AE1-8CF8-5C38-A50A-A9226C2CE12C}"/>
              </a:ext>
            </a:extLst>
          </p:cNvPr>
          <p:cNvSpPr>
            <a:spLocks noGrp="1"/>
          </p:cNvSpPr>
          <p:nvPr>
            <p:ph type="body" idx="1"/>
          </p:nvPr>
        </p:nvSpPr>
        <p:spPr/>
        <p:txBody>
          <a:bodyPr/>
          <a:lstStyle/>
          <a:p>
            <a:pPr>
              <a:defRPr/>
            </a:pPr>
            <a:r>
              <a:rPr lang="en-US" dirty="0">
                <a:ea typeface="Calibri"/>
                <a:cs typeface="Calibri"/>
              </a:rPr>
              <a:t>Slide 16: Lisa</a:t>
            </a:r>
          </a:p>
          <a:p>
            <a:pPr>
              <a:defRPr/>
            </a:pPr>
            <a:r>
              <a:rPr lang="en-US" dirty="0">
                <a:ea typeface="Calibri"/>
                <a:cs typeface="Calibri"/>
              </a:rPr>
              <a:t>1 minute 20 seconds</a:t>
            </a:r>
          </a:p>
          <a:p>
            <a:pPr>
              <a:defRPr/>
            </a:pPr>
            <a:endParaRPr lang="en-US">
              <a:ea typeface="Calibri"/>
              <a:cs typeface="Calibri"/>
            </a:endParaRPr>
          </a:p>
          <a:p>
            <a:pPr>
              <a:defRPr/>
            </a:pPr>
            <a:r>
              <a:rPr lang="en-US" dirty="0">
                <a:ea typeface="Calibri"/>
                <a:cs typeface="Calibri"/>
              </a:rPr>
              <a:t>The professional categorization that is most confusing, and is most important for today's training, is the Mental Health Professional (MHP). </a:t>
            </a:r>
            <a:endParaRPr lang="en-US" dirty="0"/>
          </a:p>
          <a:p>
            <a:pPr>
              <a:defRPr/>
            </a:pPr>
            <a:endParaRPr lang="en-US">
              <a:ea typeface="Calibri"/>
              <a:cs typeface="Calibri"/>
            </a:endParaRPr>
          </a:p>
          <a:p>
            <a:pPr>
              <a:defRPr/>
            </a:pPr>
            <a:r>
              <a:rPr lang="en-US" dirty="0">
                <a:ea typeface="Calibri"/>
                <a:cs typeface="Calibri"/>
              </a:rPr>
              <a:t>As you can see, there are NINE – 9 – NINE! different ways you can "become" an MHP. What people most commonly say or hear is that MHP is a bachelor's level clinician. However, you can see on this slide that it's far more nuanced than that. </a:t>
            </a:r>
            <a:r>
              <a:rPr lang="en-US" dirty="0"/>
              <a:t>An individual who meets ANY of the listed qualifications is considered an MHP.</a:t>
            </a:r>
            <a:endParaRPr lang="en-US" dirty="0">
              <a:ea typeface="Calibri"/>
              <a:cs typeface="Calibri"/>
            </a:endParaRPr>
          </a:p>
          <a:p>
            <a:pPr>
              <a:defRPr/>
            </a:pPr>
            <a:endParaRPr lang="en-US">
              <a:ea typeface="Calibri"/>
              <a:cs typeface="Calibri"/>
            </a:endParaRPr>
          </a:p>
          <a:p>
            <a:pPr>
              <a:defRPr/>
            </a:pPr>
            <a:r>
              <a:rPr lang="en-US" dirty="0">
                <a:ea typeface="Calibri"/>
                <a:cs typeface="Calibri"/>
              </a:rPr>
              <a:t>A Licensed Practical Nurse, for example, is qualified as an MHP. As is an Occupational Therapy Assistant! Those things are not equivalent in terms of training, education, and experience, but as far as Medicaid is concerned, they can do the exact same services as a person with a Bachelor's Degree in Human Services. </a:t>
            </a:r>
          </a:p>
          <a:p>
            <a:endParaRPr lang="en-US">
              <a:ea typeface="Calibri"/>
              <a:cs typeface="Calibri"/>
            </a:endParaRPr>
          </a:p>
          <a:p>
            <a:r>
              <a:rPr lang="en-US" dirty="0">
                <a:ea typeface="Calibri"/>
                <a:cs typeface="Calibri"/>
              </a:rPr>
              <a:t>And, of course, this is also where CRSS comes into play, as it is listed as a pathway to MHP. You may also note that CPRS is NOT listed. That is </a:t>
            </a:r>
            <a:r>
              <a:rPr lang="en-US" b="1" u="sng" dirty="0">
                <a:ea typeface="Calibri"/>
                <a:cs typeface="Calibri"/>
              </a:rPr>
              <a:t>not </a:t>
            </a:r>
            <a:r>
              <a:rPr lang="en-US" dirty="0">
                <a:ea typeface="Calibri"/>
                <a:cs typeface="Calibri"/>
              </a:rPr>
              <a:t>because it isn't valued. It's simply because the Rules haven't been updated to include CPRS – which, as you now know, literally requires an act of Congress!</a:t>
            </a:r>
          </a:p>
          <a:p>
            <a:endParaRPr lang="en-US">
              <a:ea typeface="Calibri"/>
              <a:cs typeface="Calibri"/>
            </a:endParaRPr>
          </a:p>
          <a:p>
            <a:endParaRPr lang="en-US">
              <a:ea typeface="Calibri"/>
              <a:cs typeface="Calibri"/>
            </a:endParaRPr>
          </a:p>
          <a:p>
            <a:r>
              <a:rPr lang="en-US" dirty="0">
                <a:ea typeface="Calibri"/>
                <a:cs typeface="Calibri"/>
              </a:rPr>
              <a:t>10:12 AM</a:t>
            </a:r>
          </a:p>
        </p:txBody>
      </p:sp>
      <p:sp>
        <p:nvSpPr>
          <p:cNvPr id="4" name="Slide Number Placeholder 3">
            <a:extLst>
              <a:ext uri="{FF2B5EF4-FFF2-40B4-BE49-F238E27FC236}">
                <a16:creationId xmlns:a16="http://schemas.microsoft.com/office/drawing/2014/main" id="{809C232B-C859-69B5-C30C-C35B8F12D116}"/>
              </a:ext>
            </a:extLst>
          </p:cNvPr>
          <p:cNvSpPr>
            <a:spLocks noGrp="1"/>
          </p:cNvSpPr>
          <p:nvPr>
            <p:ph type="sldNum" sz="quarter" idx="5"/>
          </p:nvPr>
        </p:nvSpPr>
        <p:spPr/>
        <p:txBody>
          <a:bodyPr/>
          <a:lstStyle/>
          <a:p>
            <a:fld id="{F8AF3B7F-86CF-4EDD-A96D-198BBDBED44A}" type="slidenum">
              <a:rPr lang="en-US" smtClean="0"/>
              <a:t>16</a:t>
            </a:fld>
            <a:endParaRPr lang="en-US"/>
          </a:p>
        </p:txBody>
      </p:sp>
    </p:spTree>
    <p:extLst>
      <p:ext uri="{BB962C8B-B14F-4D97-AF65-F5344CB8AC3E}">
        <p14:creationId xmlns:p14="http://schemas.microsoft.com/office/powerpoint/2010/main" val="3152387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47136-F658-CE59-A22F-B63360A8F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5F57EB-B071-3E2B-7301-5F40B8240B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37BAB-B1C0-30D5-B468-56DFDB034A21}"/>
              </a:ext>
            </a:extLst>
          </p:cNvPr>
          <p:cNvSpPr>
            <a:spLocks noGrp="1"/>
          </p:cNvSpPr>
          <p:nvPr>
            <p:ph type="body" idx="1"/>
          </p:nvPr>
        </p:nvSpPr>
        <p:spPr/>
        <p:txBody>
          <a:bodyPr/>
          <a:lstStyle/>
          <a:p>
            <a:pPr>
              <a:defRPr/>
            </a:pPr>
            <a:r>
              <a:rPr lang="en-US" dirty="0">
                <a:ea typeface="Calibri"/>
                <a:cs typeface="Calibri"/>
              </a:rPr>
              <a:t>Slide 17: Lisa</a:t>
            </a:r>
          </a:p>
          <a:p>
            <a:pPr>
              <a:defRPr/>
            </a:pPr>
            <a:r>
              <a:rPr lang="en-US" dirty="0">
                <a:ea typeface="Calibri"/>
                <a:cs typeface="Calibri"/>
              </a:rPr>
              <a:t>1 minute</a:t>
            </a:r>
          </a:p>
          <a:p>
            <a:pPr>
              <a:defRPr/>
            </a:pPr>
            <a:endParaRPr lang="en-US">
              <a:ea typeface="Calibri"/>
              <a:cs typeface="Calibri"/>
            </a:endParaRPr>
          </a:p>
          <a:p>
            <a:pPr>
              <a:defRPr/>
            </a:pPr>
            <a:r>
              <a:rPr lang="en-US" dirty="0">
                <a:ea typeface="Calibri"/>
                <a:cs typeface="Calibri"/>
              </a:rPr>
              <a:t>And finally, the top two tiers of the system are the Qualified Mental Health Professional (QMHP) - often referred to as a "Q" - and the Licensed Professional of the Healing Arts (LPHA) - often referred to as an "L."</a:t>
            </a:r>
            <a:endParaRPr lang="en-US" dirty="0"/>
          </a:p>
          <a:p>
            <a:pPr>
              <a:defRPr/>
            </a:pPr>
            <a:endParaRPr lang="en-US">
              <a:ea typeface="Calibri"/>
              <a:cs typeface="Calibri"/>
            </a:endParaRPr>
          </a:p>
          <a:p>
            <a:pPr>
              <a:defRPr/>
            </a:pPr>
            <a:r>
              <a:rPr lang="en-US" dirty="0">
                <a:ea typeface="Calibri"/>
                <a:cs typeface="Calibri"/>
              </a:rPr>
              <a:t>Although most people say or hear that a "Q" is a master's level clinician, you can see here that it's more expansive than that. For example, a Registered Nurse and an Occupational Therapist are both considered "Q's" even though they </a:t>
            </a:r>
            <a:r>
              <a:rPr lang="en-US" b="1" u="sng" dirty="0">
                <a:ea typeface="Calibri"/>
                <a:cs typeface="Calibri"/>
              </a:rPr>
              <a:t>don't </a:t>
            </a:r>
            <a:r>
              <a:rPr lang="en-US" dirty="0">
                <a:ea typeface="Calibri"/>
                <a:cs typeface="Calibri"/>
              </a:rPr>
              <a:t>have master's degrees.</a:t>
            </a:r>
          </a:p>
          <a:p>
            <a:pPr>
              <a:defRPr/>
            </a:pPr>
            <a:endParaRPr lang="en-US">
              <a:ea typeface="Calibri"/>
              <a:cs typeface="Calibri"/>
            </a:endParaRPr>
          </a:p>
          <a:p>
            <a:pPr>
              <a:defRPr/>
            </a:pPr>
            <a:r>
              <a:rPr lang="en-US" dirty="0">
                <a:ea typeface="Calibri"/>
                <a:cs typeface="Calibri"/>
              </a:rPr>
              <a:t>Similarly, most people think of the "L" as a licensed clinician, which is mostly true, but an Advanced Practice Nurse (APN) is also on that list.</a:t>
            </a:r>
          </a:p>
          <a:p>
            <a:pPr>
              <a:defRPr/>
            </a:pPr>
            <a:endParaRPr lang="en-US">
              <a:ea typeface="Calibri"/>
              <a:cs typeface="Calibri"/>
            </a:endParaRPr>
          </a:p>
          <a:p>
            <a:pPr>
              <a:defRPr/>
            </a:pPr>
            <a:r>
              <a:rPr lang="en-US" dirty="0">
                <a:ea typeface="Calibri"/>
                <a:cs typeface="Calibri"/>
              </a:rPr>
              <a:t>What's most important to understand is that this is a tiered system. None of the professional qualifications are sufficient to bill Medicaid without a higher level staff person supervising and signing off on the services.</a:t>
            </a:r>
          </a:p>
          <a:p>
            <a:pPr>
              <a:defRPr/>
            </a:pPr>
            <a:endParaRPr lang="en-US">
              <a:ea typeface="Calibri"/>
              <a:cs typeface="Calibri"/>
            </a:endParaRPr>
          </a:p>
          <a:p>
            <a:pPr>
              <a:defRPr/>
            </a:pPr>
            <a:endParaRPr lang="en-US">
              <a:ea typeface="Calibri"/>
              <a:cs typeface="Calibri"/>
            </a:endParaRPr>
          </a:p>
          <a:p>
            <a:r>
              <a:rPr lang="en-US" dirty="0">
                <a:ea typeface="Calibri"/>
                <a:cs typeface="Calibri"/>
              </a:rPr>
              <a:t>10:13 AM</a:t>
            </a:r>
          </a:p>
        </p:txBody>
      </p:sp>
      <p:sp>
        <p:nvSpPr>
          <p:cNvPr id="4" name="Slide Number Placeholder 3">
            <a:extLst>
              <a:ext uri="{FF2B5EF4-FFF2-40B4-BE49-F238E27FC236}">
                <a16:creationId xmlns:a16="http://schemas.microsoft.com/office/drawing/2014/main" id="{D019A912-106B-20DD-89F1-05989E85A893}"/>
              </a:ext>
            </a:extLst>
          </p:cNvPr>
          <p:cNvSpPr>
            <a:spLocks noGrp="1"/>
          </p:cNvSpPr>
          <p:nvPr>
            <p:ph type="sldNum" sz="quarter" idx="5"/>
          </p:nvPr>
        </p:nvSpPr>
        <p:spPr/>
        <p:txBody>
          <a:bodyPr/>
          <a:lstStyle/>
          <a:p>
            <a:fld id="{F8AF3B7F-86CF-4EDD-A96D-198BBDBED44A}" type="slidenum">
              <a:rPr lang="en-US" smtClean="0"/>
              <a:t>17</a:t>
            </a:fld>
            <a:endParaRPr lang="en-US"/>
          </a:p>
        </p:txBody>
      </p:sp>
    </p:spTree>
    <p:extLst>
      <p:ext uri="{BB962C8B-B14F-4D97-AF65-F5344CB8AC3E}">
        <p14:creationId xmlns:p14="http://schemas.microsoft.com/office/powerpoint/2010/main" val="3910787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7EA67-7E82-5A0D-8623-B57408110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89EE8-A464-DD6E-072A-765EC6DD6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392D3-5033-EFF1-3838-E58809B02637}"/>
              </a:ext>
            </a:extLst>
          </p:cNvPr>
          <p:cNvSpPr>
            <a:spLocks noGrp="1"/>
          </p:cNvSpPr>
          <p:nvPr>
            <p:ph type="body" idx="1"/>
          </p:nvPr>
        </p:nvSpPr>
        <p:spPr/>
        <p:txBody>
          <a:bodyPr/>
          <a:lstStyle/>
          <a:p>
            <a:r>
              <a:rPr lang="en-US" dirty="0"/>
              <a:t>Slide 18: Lisa</a:t>
            </a:r>
          </a:p>
          <a:p>
            <a:r>
              <a:rPr lang="en-US" dirty="0"/>
              <a:t>30 seconds</a:t>
            </a:r>
            <a:endParaRPr lang="en-US" dirty="0">
              <a:ea typeface="Calibri"/>
              <a:cs typeface="Calibri"/>
            </a:endParaRPr>
          </a:p>
          <a:p>
            <a:endParaRPr lang="en-US"/>
          </a:p>
          <a:p>
            <a:r>
              <a:rPr lang="en-US" dirty="0"/>
              <a:t>Returning to the primary purpose of today's training, on this slide we've included the requirements for the two peer certifications that qualify a person as an </a:t>
            </a:r>
            <a:r>
              <a:rPr lang="en-US" u="sng" dirty="0"/>
              <a:t>MHP</a:t>
            </a:r>
            <a:r>
              <a:rPr lang="en-US" dirty="0"/>
              <a:t>. </a:t>
            </a:r>
            <a:endParaRPr lang="en-US" dirty="0">
              <a:ea typeface="Calibri"/>
              <a:cs typeface="Calibri"/>
            </a:endParaRPr>
          </a:p>
          <a:p>
            <a:endParaRPr lang="en-US"/>
          </a:p>
          <a:p>
            <a:r>
              <a:rPr lang="en-US" dirty="0"/>
              <a:t>Those are the Certified Recovery Support Specialist (CRSS) and the Certified Family Partnership Professional (CFPP). </a:t>
            </a:r>
            <a:endParaRPr lang="en-US" dirty="0">
              <a:ea typeface="Calibri"/>
              <a:cs typeface="Calibri"/>
            </a:endParaRPr>
          </a:p>
          <a:p>
            <a:endParaRPr lang="en-US"/>
          </a:p>
          <a:p>
            <a:r>
              <a:rPr lang="en-US" dirty="0"/>
              <a:t>As previously mentioned, the CPRS is not listed </a:t>
            </a:r>
            <a:r>
              <a:rPr lang="en-US" u="sng" dirty="0"/>
              <a:t>yet</a:t>
            </a:r>
            <a:r>
              <a:rPr lang="en-US" dirty="0"/>
              <a:t> because the Rule hasn't been updated to include it </a:t>
            </a:r>
            <a:r>
              <a:rPr lang="en-US" u="sng" dirty="0"/>
              <a:t>yet</a:t>
            </a:r>
            <a:r>
              <a:rPr lang="en-US" dirty="0"/>
              <a:t>. It is anticipated that will occur in the very near future.</a:t>
            </a:r>
            <a:endParaRPr lang="en-US" dirty="0">
              <a:ea typeface="Calibri"/>
              <a:cs typeface="Calibri"/>
            </a:endParaRPr>
          </a:p>
          <a:p>
            <a:pPr marL="0" marR="0" lvl="0" indent="0" algn="l" defTabSz="914400">
              <a:lnSpc>
                <a:spcPct val="100000"/>
              </a:lnSpc>
              <a:spcBef>
                <a:spcPts val="0"/>
              </a:spcBef>
              <a:spcAft>
                <a:spcPts val="0"/>
              </a:spcAft>
              <a:buClrTx/>
              <a:buSzTx/>
              <a:buFontTx/>
              <a:buNone/>
              <a:tabLst/>
              <a:defRPr/>
            </a:pPr>
            <a:endParaRPr lang="en-US" dirty="0">
              <a:ea typeface="Calibri"/>
              <a:cs typeface="Calibri"/>
            </a:endParaRPr>
          </a:p>
          <a:p>
            <a:r>
              <a:rPr lang="en-US" dirty="0">
                <a:ea typeface="Calibri"/>
                <a:cs typeface="Calibri"/>
              </a:rPr>
              <a:t>10:13 AM</a:t>
            </a: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87E5303B-5605-5630-F43A-CF702A3DAAC3}"/>
              </a:ext>
            </a:extLst>
          </p:cNvPr>
          <p:cNvSpPr>
            <a:spLocks noGrp="1"/>
          </p:cNvSpPr>
          <p:nvPr>
            <p:ph type="sldNum" sz="quarter" idx="5"/>
          </p:nvPr>
        </p:nvSpPr>
        <p:spPr/>
        <p:txBody>
          <a:bodyPr/>
          <a:lstStyle/>
          <a:p>
            <a:fld id="{F8AF3B7F-86CF-4EDD-A96D-198BBDBED44A}" type="slidenum">
              <a:rPr lang="en-US" smtClean="0"/>
              <a:t>18</a:t>
            </a:fld>
            <a:endParaRPr lang="en-US"/>
          </a:p>
        </p:txBody>
      </p:sp>
    </p:spTree>
    <p:extLst>
      <p:ext uri="{BB962C8B-B14F-4D97-AF65-F5344CB8AC3E}">
        <p14:creationId xmlns:p14="http://schemas.microsoft.com/office/powerpoint/2010/main" val="4008926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8BBB9-B366-5276-02F4-A46A48CC1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5F0A0-D374-6EA5-38C9-1A2F85C0E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EC20A3-3551-123F-F2EC-E6BA8BAB8C38}"/>
              </a:ext>
            </a:extLst>
          </p:cNvPr>
          <p:cNvSpPr>
            <a:spLocks noGrp="1"/>
          </p:cNvSpPr>
          <p:nvPr>
            <p:ph type="body" idx="1"/>
          </p:nvPr>
        </p:nvSpPr>
        <p:spPr/>
        <p:txBody>
          <a:bodyPr/>
          <a:lstStyle/>
          <a:p>
            <a:pPr>
              <a:defRPr/>
            </a:pPr>
            <a:r>
              <a:rPr lang="en-US" dirty="0"/>
              <a:t>Slide 19: Lisa</a:t>
            </a:r>
          </a:p>
          <a:p>
            <a:pPr>
              <a:defRPr/>
            </a:pPr>
            <a:r>
              <a:rPr lang="en-US" dirty="0">
                <a:ea typeface="Calibri"/>
                <a:cs typeface="Calibri"/>
              </a:rPr>
              <a:t>1 min 19 secs</a:t>
            </a:r>
          </a:p>
          <a:p>
            <a:pPr>
              <a:defRPr/>
            </a:pPr>
            <a:endParaRPr lang="en-US"/>
          </a:p>
          <a:p>
            <a:pPr>
              <a:defRPr/>
            </a:pPr>
            <a:r>
              <a:rPr lang="en-US" dirty="0"/>
              <a:t>Now we're going to take the next step in understanding how all of this works, which is to identify the different </a:t>
            </a:r>
            <a:r>
              <a:rPr lang="en-US" u="sng" dirty="0"/>
              <a:t>services </a:t>
            </a:r>
            <a:r>
              <a:rPr lang="en-US" dirty="0"/>
              <a:t>Medicaid certified mental health centers </a:t>
            </a:r>
            <a:r>
              <a:rPr lang="en-US" u="sng" dirty="0"/>
              <a:t>can </a:t>
            </a:r>
            <a:r>
              <a:rPr lang="en-US" dirty="0"/>
              <a:t>provide. </a:t>
            </a:r>
            <a:endParaRPr lang="en-US" dirty="0">
              <a:ea typeface="Calibri"/>
              <a:cs typeface="Calibri"/>
            </a:endParaRPr>
          </a:p>
          <a:p>
            <a:pPr>
              <a:defRPr/>
            </a:pPr>
            <a:endParaRPr lang="en-US"/>
          </a:p>
          <a:p>
            <a:pPr>
              <a:defRPr/>
            </a:pPr>
            <a:r>
              <a:rPr lang="en-US" dirty="0"/>
              <a:t>Mental health centers do not </a:t>
            </a:r>
            <a:r>
              <a:rPr lang="en-US" u="sng" dirty="0"/>
              <a:t>have</a:t>
            </a:r>
            <a:r>
              <a:rPr lang="en-US" dirty="0"/>
              <a:t> to provide all these services, nor will they necessarily choose to do so. For every service that's listed in the Rule, the organization must obtain certification from Medicaid to provide that specific service. Many organizations do not provide the full array of services, and that is allowable.</a:t>
            </a:r>
            <a:endParaRPr lang="en-US" dirty="0">
              <a:ea typeface="Calibri" panose="020F0502020204030204"/>
              <a:cs typeface="Calibri" panose="020F0502020204030204"/>
            </a:endParaRPr>
          </a:p>
          <a:p>
            <a:endParaRPr lang="en-US">
              <a:solidFill>
                <a:srgbClr val="444444"/>
              </a:solidFill>
              <a:ea typeface="Calibri" panose="020F0502020204030204"/>
              <a:cs typeface="Calibri" panose="020F0502020204030204"/>
            </a:endParaRPr>
          </a:p>
          <a:p>
            <a:r>
              <a:rPr lang="en-US" dirty="0"/>
              <a:t>Medicaid defines what </a:t>
            </a:r>
            <a:r>
              <a:rPr lang="en-US" i="1" dirty="0"/>
              <a:t>can</a:t>
            </a:r>
            <a:r>
              <a:rPr lang="en-US" dirty="0"/>
              <a:t> be provided by staff who meet the qualifications for MHP, but supervisors may determine what </a:t>
            </a:r>
            <a:r>
              <a:rPr lang="en-US" i="1" dirty="0"/>
              <a:t>should</a:t>
            </a:r>
            <a:r>
              <a:rPr lang="en-US" dirty="0"/>
              <a:t> be provided based on role clarity, ethics, and recovery principles. For example, it may not be appropriate for an Occupational Therapy Assistant to provide Therapy/Counseling, even though the Medicaid Rule says they </a:t>
            </a:r>
            <a:r>
              <a:rPr lang="en-US" u="sng" dirty="0"/>
              <a:t>can</a:t>
            </a:r>
            <a:r>
              <a:rPr lang="en-US" dirty="0"/>
              <a:t>. Similarly, it may not be appropriate for a CRSS to provide Medication Monitoring, even though the Medicaid Rule says they </a:t>
            </a:r>
            <a:r>
              <a:rPr lang="en-US" u="sng" dirty="0"/>
              <a:t>can</a:t>
            </a:r>
            <a:r>
              <a:rPr lang="en-US" dirty="0"/>
              <a:t>.</a:t>
            </a:r>
            <a:endParaRPr lang="en-US" u="sng" dirty="0"/>
          </a:p>
          <a:p>
            <a:endParaRPr lang="en-US"/>
          </a:p>
          <a:p>
            <a:r>
              <a:rPr lang="en-US" dirty="0"/>
              <a:t>Additionally, not every individual receiving services is eligible to receive every service. The individual's assessment of needs and strengths leads to the development of a treatment plan that outlines what services </a:t>
            </a:r>
            <a:r>
              <a:rPr lang="en-US" u="sng" dirty="0"/>
              <a:t>that individual</a:t>
            </a:r>
            <a:r>
              <a:rPr lang="en-US" dirty="0"/>
              <a:t> is eligible to receive.</a:t>
            </a:r>
            <a:endParaRPr lang="en-US" u="sng" dirty="0">
              <a:ea typeface="Calibri"/>
              <a:cs typeface="Calibri"/>
            </a:endParaRPr>
          </a:p>
          <a:p>
            <a:endParaRPr lang="en-US" dirty="0">
              <a:ea typeface="Calibri"/>
              <a:cs typeface="Calibri"/>
            </a:endParaRPr>
          </a:p>
          <a:p>
            <a:r>
              <a:rPr lang="en-US" dirty="0">
                <a:ea typeface="Calibri"/>
                <a:cs typeface="Calibri"/>
              </a:rPr>
              <a:t>10:14 AM</a:t>
            </a:r>
            <a:endParaRPr lang="en-US" dirty="0"/>
          </a:p>
          <a:p>
            <a:r>
              <a:rPr lang="en-US" dirty="0"/>
              <a:t> </a:t>
            </a:r>
            <a:endParaRPr lang="en-US" dirty="0">
              <a:solidFill>
                <a:srgbClr val="444444"/>
              </a:solidFill>
              <a:ea typeface="Calibri"/>
              <a:cs typeface="Calibri"/>
            </a:endParaRPr>
          </a:p>
          <a:p>
            <a:endParaRPr lang="en-US">
              <a:solidFill>
                <a:srgbClr val="000000"/>
              </a:solidFill>
              <a:ea typeface="Calibri"/>
              <a:cs typeface="Calibri"/>
            </a:endParaRPr>
          </a:p>
          <a:p>
            <a:endParaRPr lang="en-US">
              <a:solidFill>
                <a:srgbClr val="444444"/>
              </a:solidFill>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EF73A739-00E6-A943-39CA-0B19DA3C3033}"/>
              </a:ext>
            </a:extLst>
          </p:cNvPr>
          <p:cNvSpPr>
            <a:spLocks noGrp="1"/>
          </p:cNvSpPr>
          <p:nvPr>
            <p:ph type="sldNum" sz="quarter" idx="5"/>
          </p:nvPr>
        </p:nvSpPr>
        <p:spPr/>
        <p:txBody>
          <a:bodyPr/>
          <a:lstStyle/>
          <a:p>
            <a:fld id="{F8AF3B7F-86CF-4EDD-A96D-198BBDBED44A}" type="slidenum">
              <a:rPr lang="en-US" smtClean="0"/>
              <a:t>19</a:t>
            </a:fld>
            <a:endParaRPr lang="en-US"/>
          </a:p>
        </p:txBody>
      </p:sp>
    </p:spTree>
    <p:extLst>
      <p:ext uri="{BB962C8B-B14F-4D97-AF65-F5344CB8AC3E}">
        <p14:creationId xmlns:p14="http://schemas.microsoft.com/office/powerpoint/2010/main" val="3160555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15000"/>
              </a:lnSpc>
              <a:spcAft>
                <a:spcPts val="1057"/>
              </a:spcAft>
              <a:defRPr/>
            </a:pPr>
            <a:r>
              <a:rPr lang="en-US" sz="1200" dirty="0">
                <a:latin typeface="Arial"/>
                <a:ea typeface="Calibri"/>
                <a:cs typeface="Arial"/>
              </a:rPr>
              <a:t>Slide </a:t>
            </a:r>
            <a:r>
              <a:rPr lang="en-US" dirty="0">
                <a:latin typeface="Arial"/>
                <a:ea typeface="Calibri"/>
                <a:cs typeface="Arial"/>
              </a:rPr>
              <a:t>2</a:t>
            </a:r>
            <a:r>
              <a:rPr lang="en-US" sz="1200" dirty="0">
                <a:latin typeface="Arial"/>
                <a:ea typeface="Calibri"/>
                <a:cs typeface="Arial"/>
              </a:rPr>
              <a:t>: </a:t>
            </a:r>
            <a:r>
              <a:rPr lang="en-US" dirty="0">
                <a:latin typeface="Arial"/>
                <a:ea typeface="Calibri"/>
                <a:cs typeface="Arial"/>
              </a:rPr>
              <a:t>Nicolette</a:t>
            </a:r>
            <a:endParaRPr lang="en-US" sz="1200" dirty="0">
              <a:latin typeface="Arial"/>
              <a:ea typeface="Calibri"/>
              <a:cs typeface="Arial"/>
            </a:endParaRPr>
          </a:p>
          <a:p>
            <a:pPr defTabSz="966612">
              <a:lnSpc>
                <a:spcPct val="115000"/>
              </a:lnSpc>
              <a:spcAft>
                <a:spcPts val="1057"/>
              </a:spcAft>
              <a:defRPr/>
            </a:pPr>
            <a:endParaRPr lang="en-US" sz="1200">
              <a:latin typeface="Arial" panose="020B0604020202020204" pitchFamily="34" charset="0"/>
              <a:ea typeface="Calibri" panose="020F0502020204030204" pitchFamily="34" charset="0"/>
              <a:cs typeface="Arial" panose="020B0604020202020204" pitchFamily="34" charset="0"/>
            </a:endParaRPr>
          </a:p>
          <a:p>
            <a:pPr defTabSz="966612">
              <a:lnSpc>
                <a:spcPct val="115000"/>
              </a:lnSpc>
              <a:spcAft>
                <a:spcPts val="1057"/>
              </a:spcAft>
              <a:defRPr/>
            </a:pPr>
            <a:r>
              <a:rPr lang="en-US" sz="1200" dirty="0">
                <a:latin typeface="Arial"/>
                <a:ea typeface="Calibri"/>
                <a:cs typeface="Arial"/>
              </a:rPr>
              <a:t>1 min</a:t>
            </a:r>
          </a:p>
          <a:p>
            <a:pPr>
              <a:lnSpc>
                <a:spcPct val="114999"/>
              </a:lnSpc>
              <a:spcAft>
                <a:spcPts val="1057"/>
              </a:spcAft>
            </a:pPr>
            <a:endParaRPr lang="en-US">
              <a:latin typeface="Arial"/>
              <a:ea typeface="Calibri"/>
              <a:cs typeface="Arial"/>
            </a:endParaRPr>
          </a:p>
          <a:p>
            <a:pPr>
              <a:lnSpc>
                <a:spcPct val="115000"/>
              </a:lnSpc>
              <a:spcAft>
                <a:spcPts val="1057"/>
              </a:spcAft>
            </a:pPr>
            <a:r>
              <a:rPr lang="en-US" sz="1200" dirty="0">
                <a:latin typeface="Arial"/>
                <a:ea typeface="Calibri"/>
                <a:cs typeface="Arial"/>
              </a:rPr>
              <a:t>We’re going to start with a few instructions for how you can receive continuing education units, or CEUs, for today’s training.  You may be seeking them for the CRSS/CPRS Credential, another Illinois Certification Board credential, or you may be seeking them for your Social work or Counselor license.  They have value for everyone else as well because they demonstrate our ongoing growth and learning. You may have noticed that you were asked for your license number when you registered and license type. This is because some licensing boards require this information in order to issue your certificates. </a:t>
            </a:r>
          </a:p>
          <a:p>
            <a:pPr>
              <a:lnSpc>
                <a:spcPct val="115000"/>
              </a:lnSpc>
              <a:spcAft>
                <a:spcPts val="1057"/>
              </a:spcAft>
            </a:pPr>
            <a:endParaRPr lang="en-US" dirty="0">
              <a:latin typeface="Arial"/>
              <a:ea typeface="Calibri"/>
              <a:cs typeface="Arial"/>
            </a:endParaRPr>
          </a:p>
          <a:p>
            <a:pPr>
              <a:lnSpc>
                <a:spcPct val="114999"/>
              </a:lnSpc>
              <a:spcAft>
                <a:spcPts val="1057"/>
              </a:spcAft>
            </a:pPr>
            <a:r>
              <a:rPr lang="en-US" sz="1200" dirty="0">
                <a:latin typeface="Arial"/>
                <a:ea typeface="Calibri"/>
                <a:cs typeface="Arial"/>
              </a:rPr>
              <a:t>You will receive your CEU certificate within 30 days from today. </a:t>
            </a:r>
            <a:endParaRPr lang="en-US" dirty="0"/>
          </a:p>
          <a:p>
            <a:pPr>
              <a:lnSpc>
                <a:spcPct val="114999"/>
              </a:lnSpc>
              <a:spcAft>
                <a:spcPts val="1057"/>
              </a:spcAft>
            </a:pPr>
            <a:endParaRPr lang="en-US" dirty="0">
              <a:latin typeface="Arial"/>
              <a:ea typeface="Calibri"/>
              <a:cs typeface="Arial"/>
            </a:endParaRPr>
          </a:p>
          <a:p>
            <a:pPr>
              <a:lnSpc>
                <a:spcPct val="115000"/>
              </a:lnSpc>
              <a:spcAft>
                <a:spcPts val="1057"/>
              </a:spcAft>
            </a:pPr>
            <a:r>
              <a:rPr lang="en-US" sz="1200" dirty="0">
                <a:latin typeface="Arial"/>
                <a:ea typeface="Calibri"/>
                <a:cs typeface="Arial"/>
              </a:rPr>
              <a:t>At the end of the training, </a:t>
            </a:r>
            <a:r>
              <a:rPr lang="en-US" dirty="0">
                <a:latin typeface="Arial"/>
                <a:ea typeface="Calibri"/>
                <a:cs typeface="Arial"/>
              </a:rPr>
              <a:t>we will provide a link to the evaluation. We encourage each of you to complete the evaluation as they help us in continuing to provide quality training to CRSS/CPRS Supervisors. </a:t>
            </a:r>
            <a:endParaRPr lang="en-US" sz="1200" dirty="0">
              <a:latin typeface="Arial"/>
              <a:ea typeface="Calibri"/>
              <a:cs typeface="Arial"/>
            </a:endParaRPr>
          </a:p>
          <a:p>
            <a:pPr>
              <a:lnSpc>
                <a:spcPct val="115000"/>
              </a:lnSpc>
              <a:spcAft>
                <a:spcPts val="1057"/>
              </a:spcAft>
            </a:pPr>
            <a:endParaRPr lang="en-US" sz="120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57"/>
              </a:spcAft>
            </a:pPr>
            <a:r>
              <a:rPr lang="en-US" sz="1200" dirty="0">
                <a:latin typeface="Arial"/>
                <a:ea typeface="Calibri"/>
                <a:cs typeface="Arial"/>
              </a:rPr>
              <a:t>The next virtual </a:t>
            </a:r>
            <a:r>
              <a:rPr lang="en-US" dirty="0">
                <a:latin typeface="Arial"/>
                <a:ea typeface="Calibri"/>
                <a:cs typeface="Arial"/>
              </a:rPr>
              <a:t>CRSS/CPRS Supervisor training</a:t>
            </a:r>
            <a:r>
              <a:rPr lang="en-US" sz="1200" dirty="0">
                <a:latin typeface="Arial"/>
                <a:ea typeface="Calibri"/>
                <a:cs typeface="Arial"/>
              </a:rPr>
              <a:t> will be held </a:t>
            </a:r>
            <a:r>
              <a:rPr lang="en-US" dirty="0">
                <a:latin typeface="Arial"/>
                <a:ea typeface="Calibri"/>
                <a:cs typeface="Arial"/>
              </a:rPr>
              <a:t>on April 9, 2026 </a:t>
            </a:r>
            <a:r>
              <a:rPr lang="en-US" sz="1200" dirty="0">
                <a:latin typeface="Arial"/>
                <a:ea typeface="Calibri"/>
                <a:cs typeface="Arial"/>
              </a:rPr>
              <a:t>and the topic will be </a:t>
            </a:r>
            <a:r>
              <a:rPr lang="en-US" dirty="0">
                <a:latin typeface="Arial"/>
                <a:ea typeface="Calibri"/>
                <a:cs typeface="Arial"/>
              </a:rPr>
              <a:t>Self-Disclosure in Recovery Support.</a:t>
            </a:r>
            <a:endParaRPr lang="en-US" sz="1200" dirty="0">
              <a:highlight>
                <a:srgbClr val="FFFF00"/>
              </a:highlight>
              <a:latin typeface="Arial"/>
              <a:ea typeface="Calibri"/>
              <a:cs typeface="Arial"/>
            </a:endParaRPr>
          </a:p>
          <a:p>
            <a:pPr>
              <a:lnSpc>
                <a:spcPct val="114999"/>
              </a:lnSpc>
              <a:spcAft>
                <a:spcPts val="1057"/>
              </a:spcAft>
            </a:pPr>
            <a:endParaRPr lang="en-US" dirty="0">
              <a:latin typeface="Arial"/>
              <a:ea typeface="Calibri"/>
              <a:cs typeface="Arial"/>
            </a:endParaRPr>
          </a:p>
          <a:p>
            <a:pPr>
              <a:lnSpc>
                <a:spcPct val="115000"/>
              </a:lnSpc>
              <a:spcAft>
                <a:spcPts val="1057"/>
              </a:spcAft>
            </a:pPr>
            <a:r>
              <a:rPr lang="en-US" sz="1200" dirty="0">
                <a:latin typeface="Arial"/>
                <a:ea typeface="Calibri"/>
                <a:cs typeface="Arial"/>
              </a:rPr>
              <a:t>You may email any feedback to Nicolette Rivera at Nicolette.rivera@Illinois.gov</a:t>
            </a:r>
          </a:p>
          <a:p>
            <a:pPr>
              <a:lnSpc>
                <a:spcPct val="115000"/>
              </a:lnSpc>
              <a:spcAft>
                <a:spcPts val="1057"/>
              </a:spcAft>
            </a:pPr>
            <a:endParaRPr lang="en-US" sz="1200">
              <a:latin typeface="Arial" panose="020B0604020202020204" pitchFamily="34" charset="0"/>
              <a:ea typeface="Calibri" panose="020F0502020204030204" pitchFamily="34" charset="0"/>
              <a:cs typeface="Arial" panose="020B0604020202020204" pitchFamily="34" charset="0"/>
            </a:endParaRPr>
          </a:p>
          <a:p>
            <a:pPr defTabSz="966612">
              <a:lnSpc>
                <a:spcPct val="115000"/>
              </a:lnSpc>
              <a:spcAft>
                <a:spcPts val="1057"/>
              </a:spcAft>
              <a:defRPr/>
            </a:pPr>
            <a:r>
              <a:rPr lang="en-US" dirty="0">
                <a:latin typeface="Arial"/>
                <a:cs typeface="Arial"/>
              </a:rPr>
              <a:t>10:01</a:t>
            </a:r>
            <a:r>
              <a:rPr lang="en-US" sz="1200" dirty="0">
                <a:latin typeface="Arial"/>
                <a:cs typeface="Arial"/>
              </a:rPr>
              <a:t> AM</a:t>
            </a:r>
          </a:p>
          <a:p>
            <a:pPr>
              <a:lnSpc>
                <a:spcPct val="115000"/>
              </a:lnSpc>
              <a:spcAft>
                <a:spcPts val="1057"/>
              </a:spcAft>
            </a:pPr>
            <a:endParaRPr lang="en-US" sz="1300">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defTabSz="483306">
              <a:defRPr/>
            </a:pPr>
            <a:fld id="{A9C7DB34-4B5E-4A43-8446-22E29AC01261}" type="slidenum">
              <a:rPr lang="en-US">
                <a:solidFill>
                  <a:prstClr val="black"/>
                </a:solidFill>
                <a:latin typeface="Calibri" panose="020F0502020204030204"/>
              </a:rPr>
              <a:pPr defTabSz="483306">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90321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dirty="0"/>
              <a:t>Slide 20: Lisa</a:t>
            </a:r>
          </a:p>
          <a:p>
            <a:pPr>
              <a:lnSpc>
                <a:spcPct val="90000"/>
              </a:lnSpc>
              <a:spcAft>
                <a:spcPts val="600"/>
              </a:spcAft>
            </a:pPr>
            <a:r>
              <a:rPr lang="en-US" dirty="0">
                <a:ea typeface="Calibri"/>
                <a:cs typeface="Calibri"/>
              </a:rPr>
              <a:t>40 secs</a:t>
            </a:r>
          </a:p>
          <a:p>
            <a:pPr>
              <a:lnSpc>
                <a:spcPct val="90000"/>
              </a:lnSpc>
              <a:spcAft>
                <a:spcPts val="600"/>
              </a:spcAft>
            </a:pPr>
            <a:endParaRPr lang="en-US"/>
          </a:p>
          <a:p>
            <a:pPr>
              <a:lnSpc>
                <a:spcPct val="90000"/>
              </a:lnSpc>
              <a:spcAft>
                <a:spcPts val="600"/>
              </a:spcAft>
            </a:pPr>
            <a:r>
              <a:rPr lang="en-US" dirty="0"/>
              <a:t>Before we go any further, we want to draw your attention to this important information:</a:t>
            </a:r>
            <a:endParaRPr lang="en-US" dirty="0">
              <a:ea typeface="Calibri"/>
              <a:cs typeface="Calibri"/>
            </a:endParaRPr>
          </a:p>
          <a:p>
            <a:pPr>
              <a:lnSpc>
                <a:spcPct val="90000"/>
              </a:lnSpc>
              <a:spcAft>
                <a:spcPts val="600"/>
              </a:spcAft>
            </a:pPr>
            <a:endParaRPr lang="en-US"/>
          </a:p>
          <a:p>
            <a:pPr marL="171450" indent="-171450">
              <a:lnSpc>
                <a:spcPct val="90000"/>
              </a:lnSpc>
              <a:spcAft>
                <a:spcPts val="600"/>
              </a:spcAft>
              <a:buFont typeface="Calibri"/>
              <a:buChar char="-"/>
            </a:pPr>
            <a:r>
              <a:rPr lang="en-US" dirty="0"/>
              <a:t>Services provided by a CRSS should align with their role, training, and ethics.</a:t>
            </a:r>
            <a:endParaRPr lang="en-US" dirty="0">
              <a:ea typeface="Calibri"/>
              <a:cs typeface="Calibri"/>
            </a:endParaRPr>
          </a:p>
          <a:p>
            <a:pPr marL="171450" indent="-171450">
              <a:lnSpc>
                <a:spcPct val="90000"/>
              </a:lnSpc>
              <a:spcAft>
                <a:spcPts val="600"/>
              </a:spcAft>
              <a:buFont typeface="Calibri"/>
              <a:buChar char="-"/>
            </a:pPr>
            <a:r>
              <a:rPr lang="en-US" dirty="0"/>
              <a:t>Having a CRSS provide a service simply because it is permitted under Medicaid can lead to role confusion, reduced effectiveness, conflict among team members, blurred boundaries with other professionals, or potential harm to the individual receiving services. </a:t>
            </a:r>
            <a:endParaRPr lang="en-US" dirty="0">
              <a:ea typeface="Calibri"/>
              <a:cs typeface="Calibri"/>
            </a:endParaRPr>
          </a:p>
          <a:p>
            <a:pPr marL="171450" indent="-171450">
              <a:lnSpc>
                <a:spcPct val="90000"/>
              </a:lnSpc>
              <a:spcAft>
                <a:spcPts val="600"/>
              </a:spcAft>
              <a:buFont typeface="Calibri"/>
              <a:buChar char="-"/>
            </a:pPr>
            <a:r>
              <a:rPr lang="en-US" dirty="0"/>
              <a:t>It is important that supervisors be guided by professional judgment, best practice standards, and person-centered care rather than billing rules alone.</a:t>
            </a:r>
            <a:endParaRPr lang="en-US" dirty="0">
              <a:ea typeface="Calibri"/>
              <a:cs typeface="Calibri"/>
            </a:endParaRPr>
          </a:p>
          <a:p>
            <a:pPr marL="171450" indent="-171450">
              <a:lnSpc>
                <a:spcPct val="90000"/>
              </a:lnSpc>
              <a:spcAft>
                <a:spcPts val="600"/>
              </a:spcAft>
              <a:buFont typeface="Calibri"/>
              <a:buChar char="-"/>
            </a:pPr>
            <a:endParaRPr lang="en-US">
              <a:ea typeface="Calibri" panose="020F0502020204030204"/>
              <a:cs typeface="Calibri" panose="020F0502020204030204"/>
            </a:endParaRPr>
          </a:p>
          <a:p>
            <a:pPr marL="171450" indent="-171450">
              <a:lnSpc>
                <a:spcPct val="90000"/>
              </a:lnSpc>
              <a:spcAft>
                <a:spcPts val="600"/>
              </a:spcAft>
              <a:buFont typeface="Calibri"/>
              <a:buChar char="-"/>
            </a:pPr>
            <a:r>
              <a:rPr lang="en-US" dirty="0">
                <a:ea typeface="Calibri" panose="020F0502020204030204"/>
                <a:cs typeface="Calibri" panose="020F0502020204030204"/>
              </a:rPr>
              <a:t>Now I will pass the presentation over to Nicolette. </a:t>
            </a:r>
          </a:p>
          <a:p>
            <a:pPr marL="171450" indent="-171450">
              <a:lnSpc>
                <a:spcPct val="90000"/>
              </a:lnSpc>
              <a:spcAft>
                <a:spcPts val="600"/>
              </a:spcAft>
              <a:buFont typeface="Calibri"/>
              <a:buChar char="-"/>
            </a:pPr>
            <a:endParaRPr lang="en-US" dirty="0">
              <a:ea typeface="Calibri" panose="020F0502020204030204"/>
              <a:cs typeface="Calibri" panose="020F0502020204030204"/>
            </a:endParaRPr>
          </a:p>
          <a:p>
            <a:pPr>
              <a:lnSpc>
                <a:spcPct val="90000"/>
              </a:lnSpc>
              <a:spcAft>
                <a:spcPts val="600"/>
              </a:spcAft>
            </a:pPr>
            <a:r>
              <a:rPr lang="en-US" dirty="0">
                <a:ea typeface="Calibri" panose="020F0502020204030204"/>
                <a:cs typeface="Calibri" panose="020F0502020204030204"/>
              </a:rPr>
              <a:t>10:15 AM</a:t>
            </a:r>
          </a:p>
        </p:txBody>
      </p:sp>
      <p:sp>
        <p:nvSpPr>
          <p:cNvPr id="4" name="Slide Number Placeholder 3"/>
          <p:cNvSpPr>
            <a:spLocks noGrp="1"/>
          </p:cNvSpPr>
          <p:nvPr>
            <p:ph type="sldNum" sz="quarter" idx="5"/>
          </p:nvPr>
        </p:nvSpPr>
        <p:spPr/>
        <p:txBody>
          <a:bodyPr/>
          <a:lstStyle/>
          <a:p>
            <a:fld id="{F8AF3B7F-86CF-4EDD-A96D-198BBDBED44A}" type="slidenum">
              <a:rPr lang="en-US" smtClean="0"/>
              <a:t>20</a:t>
            </a:fld>
            <a:endParaRPr lang="en-US"/>
          </a:p>
        </p:txBody>
      </p:sp>
    </p:spTree>
    <p:extLst>
      <p:ext uri="{BB962C8B-B14F-4D97-AF65-F5344CB8AC3E}">
        <p14:creationId xmlns:p14="http://schemas.microsoft.com/office/powerpoint/2010/main" val="2943951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Calibri"/>
                <a:cs typeface="Calibri"/>
              </a:rPr>
              <a:t>Slide 21: Nicolette</a:t>
            </a:r>
          </a:p>
          <a:p>
            <a:pPr>
              <a:defRPr/>
            </a:pPr>
            <a:r>
              <a:rPr lang="en-US" dirty="0">
                <a:ea typeface="Calibri"/>
                <a:cs typeface="Calibri"/>
              </a:rPr>
              <a:t>30 seconds</a:t>
            </a:r>
          </a:p>
          <a:p>
            <a:pPr>
              <a:defRPr/>
            </a:pPr>
            <a:endParaRPr lang="en-US">
              <a:ea typeface="Calibri"/>
              <a:cs typeface="Calibri"/>
            </a:endParaRPr>
          </a:p>
          <a:p>
            <a:pPr>
              <a:defRPr/>
            </a:pPr>
            <a:r>
              <a:rPr lang="en-US" dirty="0">
                <a:ea typeface="Calibri"/>
                <a:cs typeface="Calibri"/>
              </a:rPr>
              <a:t>On this slide, we've provided a general overview of all the qualified mental health services listed in the Medicaid Rule. On the following slides, we'll go into greater detail on each of them, including the minimum staff requirements necessary to bill Medicaid for the service.</a:t>
            </a:r>
          </a:p>
          <a:p>
            <a:pPr>
              <a:defRPr/>
            </a:pPr>
            <a:endParaRPr lang="en-US" dirty="0">
              <a:ea typeface="Calibri"/>
              <a:cs typeface="Calibri"/>
            </a:endParaRPr>
          </a:p>
          <a:p>
            <a:pPr>
              <a:defRPr/>
            </a:pPr>
            <a:r>
              <a:rPr lang="en-US" dirty="0">
                <a:ea typeface="Calibri"/>
                <a:cs typeface="Calibri"/>
              </a:rPr>
              <a:t>10:15 AM</a:t>
            </a:r>
          </a:p>
          <a:p>
            <a:pPr>
              <a:defRPr/>
            </a:pPr>
            <a:endParaRPr lang="en-US">
              <a:ea typeface="Calibri"/>
              <a:cs typeface="Calibri"/>
            </a:endParaRP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F8AF3B7F-86CF-4EDD-A96D-198BBDBED44A}" type="slidenum">
              <a:rPr lang="en-US" smtClean="0"/>
              <a:t>21</a:t>
            </a:fld>
            <a:endParaRPr lang="en-US"/>
          </a:p>
        </p:txBody>
      </p:sp>
    </p:spTree>
    <p:extLst>
      <p:ext uri="{BB962C8B-B14F-4D97-AF65-F5344CB8AC3E}">
        <p14:creationId xmlns:p14="http://schemas.microsoft.com/office/powerpoint/2010/main" val="508063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4B55D-42F0-2C45-47FD-B182F9562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4AACE-E535-C5C9-6661-A2E2F3F26D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548726-66A6-9B0C-022C-08FA1E0C3CEE}"/>
              </a:ext>
            </a:extLst>
          </p:cNvPr>
          <p:cNvSpPr>
            <a:spLocks noGrp="1"/>
          </p:cNvSpPr>
          <p:nvPr>
            <p:ph type="body" idx="1"/>
          </p:nvPr>
        </p:nvSpPr>
        <p:spPr/>
        <p:txBody>
          <a:bodyPr/>
          <a:lstStyle/>
          <a:p>
            <a:pPr>
              <a:defRPr/>
            </a:pPr>
            <a:r>
              <a:rPr lang="en-US" dirty="0"/>
              <a:t>Slide 22: Nicolette</a:t>
            </a:r>
          </a:p>
          <a:p>
            <a:pPr>
              <a:defRPr/>
            </a:pPr>
            <a:r>
              <a:rPr lang="en-US" dirty="0"/>
              <a:t>2 minutes</a:t>
            </a:r>
            <a:endParaRPr lang="en-US" dirty="0">
              <a:ea typeface="Calibri"/>
              <a:cs typeface="Calibri"/>
            </a:endParaRPr>
          </a:p>
          <a:p>
            <a:pPr>
              <a:defRPr/>
            </a:pPr>
            <a:endParaRPr lang="en-US"/>
          </a:p>
          <a:p>
            <a:pPr>
              <a:defRPr/>
            </a:pPr>
            <a:r>
              <a:rPr lang="en-US" dirty="0"/>
              <a:t>On this slide, you see the first 3 services listed in Rule 140:</a:t>
            </a:r>
            <a:endParaRPr lang="en-US" dirty="0">
              <a:ea typeface="Calibri"/>
              <a:cs typeface="Calibri"/>
            </a:endParaRPr>
          </a:p>
          <a:p>
            <a:pPr marL="228600" indent="-228600">
              <a:buAutoNum type="arabicPeriod"/>
              <a:defRPr/>
            </a:pPr>
            <a:r>
              <a:rPr lang="en-US" dirty="0">
                <a:ea typeface="Calibri"/>
                <a:cs typeface="Calibri"/>
              </a:rPr>
              <a:t>Integrated Assessment and Treatment Planning (IATP)</a:t>
            </a:r>
          </a:p>
          <a:p>
            <a:pPr marL="228600" indent="-228600">
              <a:buAutoNum type="arabicPeriod"/>
              <a:defRPr/>
            </a:pPr>
            <a:r>
              <a:rPr lang="en-US" dirty="0">
                <a:ea typeface="Calibri"/>
                <a:cs typeface="Calibri"/>
              </a:rPr>
              <a:t>Community Support Services, and</a:t>
            </a:r>
          </a:p>
          <a:p>
            <a:pPr marL="228600" indent="-228600">
              <a:buAutoNum type="arabicPeriod"/>
              <a:defRPr/>
            </a:pPr>
            <a:r>
              <a:rPr lang="en-US" dirty="0">
                <a:ea typeface="Calibri"/>
                <a:cs typeface="Calibri"/>
              </a:rPr>
              <a:t>Intensive Outpatient Services</a:t>
            </a:r>
            <a:endParaRPr lang="en-US" dirty="0"/>
          </a:p>
          <a:p>
            <a:pPr marL="171450" indent="-171450">
              <a:buFont typeface="Calibri"/>
              <a:buChar char="-"/>
              <a:defRPr/>
            </a:pPr>
            <a:endParaRPr lang="en-US">
              <a:ea typeface="Calibri"/>
              <a:cs typeface="Calibri"/>
            </a:endParaRPr>
          </a:p>
          <a:p>
            <a:pPr>
              <a:defRPr/>
            </a:pPr>
            <a:r>
              <a:rPr lang="en-US" dirty="0">
                <a:ea typeface="Calibri"/>
                <a:cs typeface="Calibri"/>
              </a:rPr>
              <a:t>Only two of those listed show that an </a:t>
            </a:r>
            <a:r>
              <a:rPr lang="en-US" b="1" u="sng" dirty="0">
                <a:solidFill>
                  <a:srgbClr val="C00000"/>
                </a:solidFill>
                <a:ea typeface="Calibri"/>
                <a:cs typeface="Calibri"/>
              </a:rPr>
              <a:t>MHP's </a:t>
            </a:r>
            <a:r>
              <a:rPr lang="en-US" dirty="0">
                <a:ea typeface="Calibri"/>
                <a:cs typeface="Calibri"/>
              </a:rPr>
              <a:t>can bill for them. We put </a:t>
            </a:r>
            <a:r>
              <a:rPr lang="en-US" dirty="0">
                <a:solidFill>
                  <a:srgbClr val="C00000"/>
                </a:solidFill>
                <a:ea typeface="Calibri"/>
                <a:cs typeface="Calibri"/>
              </a:rPr>
              <a:t>MHP </a:t>
            </a:r>
            <a:r>
              <a:rPr lang="en-US" dirty="0">
                <a:ea typeface="Calibri"/>
                <a:cs typeface="Calibri"/>
              </a:rPr>
              <a:t>in red on the slide to draw your attention to it.</a:t>
            </a:r>
          </a:p>
          <a:p>
            <a:pPr>
              <a:defRPr/>
            </a:pPr>
            <a:endParaRPr lang="en-US">
              <a:ea typeface="Calibri"/>
              <a:cs typeface="Calibri"/>
            </a:endParaRPr>
          </a:p>
          <a:p>
            <a:pPr>
              <a:defRPr/>
            </a:pPr>
            <a:r>
              <a:rPr lang="en-US" dirty="0">
                <a:ea typeface="Calibri"/>
                <a:cs typeface="Calibri"/>
              </a:rPr>
              <a:t>Since we know that </a:t>
            </a:r>
            <a:r>
              <a:rPr lang="en-US" b="1" u="sng" dirty="0">
                <a:ea typeface="Calibri"/>
                <a:cs typeface="Calibri"/>
              </a:rPr>
              <a:t>CRSS are </a:t>
            </a:r>
            <a:r>
              <a:rPr lang="en-US" b="1" u="sng" dirty="0">
                <a:solidFill>
                  <a:srgbClr val="C00000"/>
                </a:solidFill>
                <a:ea typeface="Calibri"/>
                <a:cs typeface="Calibri"/>
              </a:rPr>
              <a:t>MHP's</a:t>
            </a:r>
            <a:r>
              <a:rPr lang="en-US" dirty="0">
                <a:ea typeface="Calibri"/>
                <a:cs typeface="Calibri"/>
              </a:rPr>
              <a:t>, that means CRSS </a:t>
            </a:r>
            <a:r>
              <a:rPr lang="en-US" i="1" u="sng" dirty="0">
                <a:ea typeface="Calibri"/>
                <a:cs typeface="Calibri"/>
              </a:rPr>
              <a:t>can</a:t>
            </a:r>
            <a:r>
              <a:rPr lang="en-US" i="1" dirty="0">
                <a:ea typeface="Calibri"/>
                <a:cs typeface="Calibri"/>
              </a:rPr>
              <a:t> </a:t>
            </a:r>
            <a:r>
              <a:rPr lang="en-US" dirty="0">
                <a:ea typeface="Calibri"/>
                <a:cs typeface="Calibri"/>
              </a:rPr>
              <a:t>bill for IATP and Community Support. In other words, it is </a:t>
            </a:r>
            <a:r>
              <a:rPr lang="en-US" u="sng" dirty="0">
                <a:ea typeface="Calibri"/>
                <a:cs typeface="Calibri"/>
              </a:rPr>
              <a:t>allowable</a:t>
            </a:r>
            <a:r>
              <a:rPr lang="en-US" dirty="0">
                <a:ea typeface="Calibri"/>
                <a:cs typeface="Calibri"/>
              </a:rPr>
              <a:t>. </a:t>
            </a:r>
            <a:r>
              <a:rPr lang="en-US" dirty="0"/>
              <a:t>However, many of the services MHP's are allowed to bill for are </a:t>
            </a:r>
            <a:r>
              <a:rPr lang="en-US" u="sng" dirty="0"/>
              <a:t>misaligned </a:t>
            </a:r>
            <a:r>
              <a:rPr lang="en-US" dirty="0"/>
              <a:t>with the role of Peer Support Specialists. </a:t>
            </a:r>
            <a:endParaRPr lang="en-US" dirty="0">
              <a:ea typeface="Calibri"/>
              <a:cs typeface="Calibri"/>
            </a:endParaRPr>
          </a:p>
          <a:p>
            <a:pPr>
              <a:defRPr/>
            </a:pPr>
            <a:endParaRPr lang="en-US">
              <a:ea typeface="Calibri"/>
              <a:cs typeface="Calibri"/>
            </a:endParaRPr>
          </a:p>
          <a:p>
            <a:pPr>
              <a:defRPr/>
            </a:pPr>
            <a:r>
              <a:rPr lang="en-US" dirty="0">
                <a:ea typeface="Calibri"/>
                <a:cs typeface="Calibri"/>
              </a:rPr>
              <a:t>Let's begin by pulling them apart, starting with IATP. You may be familiar with the </a:t>
            </a:r>
            <a:r>
              <a:rPr lang="en-US" dirty="0"/>
              <a:t>Illinois Medicaid Comprehensive Assessment of Needs and Strengths (IM</a:t>
            </a:r>
            <a:r>
              <a:rPr lang="en-US" dirty="0">
                <a:ea typeface="Calibri"/>
                <a:cs typeface="Calibri"/>
              </a:rPr>
              <a:t>+CANS), which is the assessment tool required by Medicaid for staff to bill for IATP. </a:t>
            </a:r>
            <a:endParaRPr lang="en-US" dirty="0">
              <a:solidFill>
                <a:srgbClr val="444444"/>
              </a:solidFill>
              <a:ea typeface="Calibri"/>
              <a:cs typeface="Calibri"/>
            </a:endParaRPr>
          </a:p>
          <a:p>
            <a:pPr>
              <a:defRPr/>
            </a:pPr>
            <a:endParaRPr lang="en-US">
              <a:ea typeface="Calibri"/>
              <a:cs typeface="Calibri"/>
            </a:endParaRPr>
          </a:p>
          <a:p>
            <a:pPr>
              <a:defRPr/>
            </a:pPr>
            <a:r>
              <a:rPr lang="en-US" dirty="0">
                <a:ea typeface="Calibri"/>
                <a:cs typeface="Calibri"/>
              </a:rPr>
              <a:t>Since an MHP </a:t>
            </a:r>
            <a:r>
              <a:rPr lang="en-US" i="1" dirty="0">
                <a:ea typeface="Calibri"/>
                <a:cs typeface="Calibri"/>
              </a:rPr>
              <a:t>can </a:t>
            </a:r>
            <a:r>
              <a:rPr lang="en-US" dirty="0">
                <a:ea typeface="Calibri"/>
                <a:cs typeface="Calibri"/>
              </a:rPr>
              <a:t>conduct this service, and a CRSS </a:t>
            </a:r>
            <a:r>
              <a:rPr lang="en-US" b="1" u="sng" dirty="0">
                <a:ea typeface="Calibri"/>
                <a:cs typeface="Calibri"/>
              </a:rPr>
              <a:t>is </a:t>
            </a:r>
            <a:r>
              <a:rPr lang="en-US" dirty="0">
                <a:ea typeface="Calibri"/>
                <a:cs typeface="Calibri"/>
              </a:rPr>
              <a:t>an MHP, CRSS are often asked to, or required to, complete an IM+CANS with the people they serve. However, that's in direct conflict with the National Practice Guidelines for Peer Specialists and Supervisors, which states outright that Peer Specialists do </a:t>
            </a:r>
            <a:r>
              <a:rPr lang="en-US" u="sng" dirty="0">
                <a:ea typeface="Calibri"/>
                <a:cs typeface="Calibri"/>
              </a:rPr>
              <a:t>not</a:t>
            </a:r>
            <a:r>
              <a:rPr lang="en-US" dirty="0">
                <a:ea typeface="Calibri"/>
                <a:cs typeface="Calibri"/>
              </a:rPr>
              <a:t> do assessments. To maintain role fidelity, Peer Specialists should not be expected to perform this service.</a:t>
            </a:r>
            <a:endParaRPr lang="en-US" dirty="0">
              <a:solidFill>
                <a:srgbClr val="444444"/>
              </a:solidFill>
              <a:ea typeface="Calibri"/>
              <a:cs typeface="Calibri"/>
            </a:endParaRPr>
          </a:p>
          <a:p>
            <a:endParaRPr lang="en-US">
              <a:ea typeface="Calibri"/>
              <a:cs typeface="Calibri"/>
            </a:endParaRPr>
          </a:p>
          <a:p>
            <a:r>
              <a:rPr lang="en-US" dirty="0">
                <a:ea typeface="Calibri"/>
                <a:cs typeface="Calibri"/>
              </a:rPr>
              <a:t>However, the other service on this slide that CRSS </a:t>
            </a:r>
            <a:r>
              <a:rPr lang="en-US" i="1" dirty="0">
                <a:ea typeface="Calibri"/>
                <a:cs typeface="Calibri"/>
              </a:rPr>
              <a:t>can </a:t>
            </a:r>
            <a:r>
              <a:rPr lang="en-US" dirty="0">
                <a:ea typeface="Calibri"/>
                <a:cs typeface="Calibri"/>
              </a:rPr>
              <a:t>bill for is Community Support. Community Support is considered to be the </a:t>
            </a:r>
            <a:r>
              <a:rPr lang="en-US" u="sng" dirty="0">
                <a:ea typeface="Calibri"/>
                <a:cs typeface="Calibri"/>
              </a:rPr>
              <a:t>primary </a:t>
            </a:r>
            <a:r>
              <a:rPr lang="en-US" dirty="0">
                <a:ea typeface="Calibri"/>
                <a:cs typeface="Calibri"/>
              </a:rPr>
              <a:t>service that a CRSS would provide due to how aligned the service is with the role of a Peer Support Specialist: supporting individuals in developing and improving their self-directed recovery skills and expanding their natural supports. This service aligns perfectly with the role of a Peer Specialist.</a:t>
            </a:r>
          </a:p>
          <a:p>
            <a:endParaRPr lang="en-US">
              <a:ea typeface="Calibri"/>
              <a:cs typeface="Calibri"/>
            </a:endParaRPr>
          </a:p>
          <a:p>
            <a:r>
              <a:rPr lang="en-US" dirty="0">
                <a:ea typeface="Calibri"/>
                <a:cs typeface="Calibri"/>
              </a:rPr>
              <a:t>10:17 AM</a:t>
            </a:r>
          </a:p>
        </p:txBody>
      </p:sp>
      <p:sp>
        <p:nvSpPr>
          <p:cNvPr id="4" name="Slide Number Placeholder 3">
            <a:extLst>
              <a:ext uri="{FF2B5EF4-FFF2-40B4-BE49-F238E27FC236}">
                <a16:creationId xmlns:a16="http://schemas.microsoft.com/office/drawing/2014/main" id="{A397D393-6E47-BA11-743E-12E21F4E889A}"/>
              </a:ext>
            </a:extLst>
          </p:cNvPr>
          <p:cNvSpPr>
            <a:spLocks noGrp="1"/>
          </p:cNvSpPr>
          <p:nvPr>
            <p:ph type="sldNum" sz="quarter" idx="5"/>
          </p:nvPr>
        </p:nvSpPr>
        <p:spPr/>
        <p:txBody>
          <a:bodyPr/>
          <a:lstStyle/>
          <a:p>
            <a:fld id="{F8AF3B7F-86CF-4EDD-A96D-198BBDBED44A}" type="slidenum">
              <a:rPr lang="en-US" smtClean="0"/>
              <a:t>22</a:t>
            </a:fld>
            <a:endParaRPr lang="en-US"/>
          </a:p>
        </p:txBody>
      </p:sp>
    </p:spTree>
    <p:extLst>
      <p:ext uri="{BB962C8B-B14F-4D97-AF65-F5344CB8AC3E}">
        <p14:creationId xmlns:p14="http://schemas.microsoft.com/office/powerpoint/2010/main" val="4122550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A2CA4-F774-5DFA-F22E-C9EE89F58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E9B96-6D44-594F-F15C-4A695F402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C52083-931B-D128-8A98-65F1CDE3A537}"/>
              </a:ext>
            </a:extLst>
          </p:cNvPr>
          <p:cNvSpPr>
            <a:spLocks noGrp="1"/>
          </p:cNvSpPr>
          <p:nvPr>
            <p:ph type="body" idx="1"/>
          </p:nvPr>
        </p:nvSpPr>
        <p:spPr/>
        <p:txBody>
          <a:bodyPr/>
          <a:lstStyle/>
          <a:p>
            <a:pPr>
              <a:defRPr/>
            </a:pPr>
            <a:r>
              <a:rPr lang="en-US" dirty="0"/>
              <a:t>Slide 23: Nicolette</a:t>
            </a:r>
          </a:p>
          <a:p>
            <a:pPr>
              <a:defRPr/>
            </a:pPr>
            <a:r>
              <a:rPr lang="en-US" dirty="0"/>
              <a:t>40 seconds</a:t>
            </a:r>
          </a:p>
          <a:p>
            <a:pPr>
              <a:defRPr/>
            </a:pPr>
            <a:endParaRPr lang="en-US"/>
          </a:p>
          <a:p>
            <a:pPr>
              <a:defRPr/>
            </a:pPr>
            <a:r>
              <a:rPr lang="en-US" dirty="0"/>
              <a:t>Okay, let's take a look at the next two services in the Rule: Medication Administration and Medication Training. </a:t>
            </a:r>
            <a:endParaRPr lang="en-US" dirty="0">
              <a:ea typeface="Calibri"/>
              <a:cs typeface="Calibri"/>
            </a:endParaRPr>
          </a:p>
          <a:p>
            <a:pPr marL="0" marR="0" lvl="0" indent="0" algn="l" defTabSz="914400">
              <a:lnSpc>
                <a:spcPct val="100000"/>
              </a:lnSpc>
              <a:spcBef>
                <a:spcPts val="0"/>
              </a:spcBef>
              <a:spcAft>
                <a:spcPts val="0"/>
              </a:spcAft>
              <a:buClrTx/>
              <a:buSzTx/>
              <a:buFontTx/>
              <a:buNone/>
              <a:tabLst/>
              <a:defRPr/>
            </a:pPr>
            <a:endParaRPr lang="en-US">
              <a:ea typeface="Calibri"/>
              <a:cs typeface="Calibri"/>
            </a:endParaRPr>
          </a:p>
          <a:p>
            <a:pPr>
              <a:defRPr/>
            </a:pPr>
            <a:r>
              <a:rPr lang="en-US" dirty="0">
                <a:ea typeface="Calibri"/>
                <a:cs typeface="Calibri"/>
              </a:rPr>
              <a:t>As you can see on this slide, MHP's are only allowed to bill for one of them, which is Medication Training. So, since </a:t>
            </a:r>
            <a:r>
              <a:rPr lang="en-US" b="1" dirty="0">
                <a:ea typeface="Calibri"/>
                <a:cs typeface="Calibri"/>
              </a:rPr>
              <a:t>CRSS are </a:t>
            </a:r>
            <a:r>
              <a:rPr lang="en-US" b="1" dirty="0">
                <a:solidFill>
                  <a:srgbClr val="C00000"/>
                </a:solidFill>
                <a:ea typeface="Calibri"/>
                <a:cs typeface="Calibri"/>
              </a:rPr>
              <a:t>MHP'</a:t>
            </a:r>
            <a:r>
              <a:rPr lang="en-US" dirty="0">
                <a:solidFill>
                  <a:srgbClr val="C00000"/>
                </a:solidFill>
                <a:ea typeface="Calibri"/>
                <a:cs typeface="Calibri"/>
              </a:rPr>
              <a:t>s</a:t>
            </a:r>
            <a:r>
              <a:rPr lang="en-US" dirty="0">
                <a:ea typeface="Calibri"/>
                <a:cs typeface="Calibri"/>
              </a:rPr>
              <a:t>, they </a:t>
            </a:r>
            <a:r>
              <a:rPr lang="en-US" b="1" i="1" dirty="0">
                <a:ea typeface="Calibri"/>
                <a:cs typeface="Calibri"/>
              </a:rPr>
              <a:t>can</a:t>
            </a:r>
            <a:r>
              <a:rPr lang="en-US" dirty="0">
                <a:ea typeface="Calibri"/>
                <a:cs typeface="Calibri"/>
              </a:rPr>
              <a:t> bill for this service. However, this service is in direct conflict with the National Practice Guidelines for Peer Specialists and Supervisors, which explicitly state that Peer Specialists </a:t>
            </a:r>
            <a:r>
              <a:rPr lang="en-US" b="1" u="sng" dirty="0">
                <a:ea typeface="Calibri"/>
                <a:cs typeface="Calibri"/>
              </a:rPr>
              <a:t>do not</a:t>
            </a:r>
            <a:r>
              <a:rPr lang="en-US" dirty="0">
                <a:ea typeface="Calibri"/>
                <a:cs typeface="Calibri"/>
              </a:rPr>
              <a:t> </a:t>
            </a:r>
            <a:r>
              <a:rPr lang="en-US" dirty="0"/>
              <a:t>prescribe or recommend medications </a:t>
            </a:r>
            <a:r>
              <a:rPr lang="en-US" u="sng" dirty="0"/>
              <a:t>or monitor their use.</a:t>
            </a:r>
            <a:r>
              <a:rPr lang="en-US" dirty="0"/>
              <a:t> To maintain role fidelity, Peer Specialists should not be expected to perform this service.</a:t>
            </a:r>
            <a:endParaRPr lang="en-US" dirty="0">
              <a:solidFill>
                <a:srgbClr val="444444"/>
              </a:solidFill>
            </a:endParaRPr>
          </a:p>
          <a:p>
            <a:pPr>
              <a:defRPr/>
            </a:pPr>
            <a:endParaRPr lang="en-US">
              <a:solidFill>
                <a:srgbClr val="444444"/>
              </a:solidFill>
            </a:endParaRPr>
          </a:p>
          <a:p>
            <a:r>
              <a:rPr lang="en-US" dirty="0">
                <a:ea typeface="Calibri"/>
                <a:cs typeface="Calibri"/>
              </a:rPr>
              <a:t>10:17 AM</a:t>
            </a: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218EEAF4-A8C2-4739-F7CA-64C4F52D5B04}"/>
              </a:ext>
            </a:extLst>
          </p:cNvPr>
          <p:cNvSpPr>
            <a:spLocks noGrp="1"/>
          </p:cNvSpPr>
          <p:nvPr>
            <p:ph type="sldNum" sz="quarter" idx="5"/>
          </p:nvPr>
        </p:nvSpPr>
        <p:spPr/>
        <p:txBody>
          <a:bodyPr/>
          <a:lstStyle/>
          <a:p>
            <a:fld id="{F8AF3B7F-86CF-4EDD-A96D-198BBDBED44A}" type="slidenum">
              <a:rPr lang="en-US" smtClean="0"/>
              <a:t>23</a:t>
            </a:fld>
            <a:endParaRPr lang="en-US"/>
          </a:p>
        </p:txBody>
      </p:sp>
    </p:spTree>
    <p:extLst>
      <p:ext uri="{BB962C8B-B14F-4D97-AF65-F5344CB8AC3E}">
        <p14:creationId xmlns:p14="http://schemas.microsoft.com/office/powerpoint/2010/main" val="942430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FB1D6-9C0D-B2C7-ECB5-731547167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BFABE-8440-716F-276C-67B7DFF457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F388A3-79B6-3038-3092-DFC7E381612F}"/>
              </a:ext>
            </a:extLst>
          </p:cNvPr>
          <p:cNvSpPr>
            <a:spLocks noGrp="1"/>
          </p:cNvSpPr>
          <p:nvPr>
            <p:ph type="body" idx="1"/>
          </p:nvPr>
        </p:nvSpPr>
        <p:spPr/>
        <p:txBody>
          <a:bodyPr/>
          <a:lstStyle/>
          <a:p>
            <a:pPr>
              <a:defRPr/>
            </a:pPr>
            <a:r>
              <a:rPr lang="en-US" dirty="0"/>
              <a:t>Slide 24: Nicolette</a:t>
            </a:r>
          </a:p>
          <a:p>
            <a:pPr>
              <a:defRPr/>
            </a:pPr>
            <a:r>
              <a:rPr lang="en-US" dirty="0"/>
              <a:t>1 minute 26 secs</a:t>
            </a:r>
            <a:endParaRPr lang="en-US" dirty="0">
              <a:ea typeface="Calibri"/>
              <a:cs typeface="Calibri"/>
            </a:endParaRPr>
          </a:p>
          <a:p>
            <a:pPr>
              <a:defRPr/>
            </a:pPr>
            <a:endParaRPr lang="en-US"/>
          </a:p>
          <a:p>
            <a:pPr>
              <a:defRPr/>
            </a:pPr>
            <a:r>
              <a:rPr lang="en-US" dirty="0"/>
              <a:t>Hopefully, you're beginning to get the hang of it – the Rules define what </a:t>
            </a:r>
            <a:r>
              <a:rPr lang="en-US" b="1" i="1" u="sng" dirty="0"/>
              <a:t>can</a:t>
            </a:r>
            <a:r>
              <a:rPr lang="en-US" i="1" dirty="0"/>
              <a:t> </a:t>
            </a:r>
            <a:r>
              <a:rPr lang="en-US" dirty="0"/>
              <a:t>be done, but it's up to supervisors to support their staff in performing services that align with their role, training, and ethics.</a:t>
            </a:r>
            <a:endParaRPr lang="en-US" dirty="0">
              <a:ea typeface="Calibri" panose="020F0502020204030204"/>
              <a:cs typeface="Calibri" panose="020F0502020204030204"/>
            </a:endParaRPr>
          </a:p>
          <a:p>
            <a:pPr marL="0" marR="0" lvl="0" indent="0" algn="l" defTabSz="914400">
              <a:lnSpc>
                <a:spcPct val="100000"/>
              </a:lnSpc>
              <a:spcBef>
                <a:spcPts val="0"/>
              </a:spcBef>
              <a:spcAft>
                <a:spcPts val="0"/>
              </a:spcAft>
              <a:buClrTx/>
              <a:buSzTx/>
              <a:buFontTx/>
              <a:buNone/>
              <a:tabLst/>
              <a:defRPr/>
            </a:pPr>
            <a:endParaRPr lang="en-US">
              <a:ea typeface="Calibri" panose="020F0502020204030204"/>
              <a:cs typeface="Calibri" panose="020F0502020204030204"/>
            </a:endParaRPr>
          </a:p>
          <a:p>
            <a:r>
              <a:rPr lang="en-US" dirty="0">
                <a:ea typeface="Calibri" panose="020F0502020204030204"/>
                <a:cs typeface="Calibri" panose="020F0502020204030204"/>
              </a:rPr>
              <a:t>Let's look at the next two services: Psychosocial Rehabilitation (PSR) and Therapy/Counseling. As you can see on this slide, both of these services </a:t>
            </a:r>
            <a:r>
              <a:rPr lang="en-US" b="1" i="1" u="sng" dirty="0">
                <a:ea typeface="Calibri" panose="020F0502020204030204"/>
                <a:cs typeface="Calibri" panose="020F0502020204030204"/>
              </a:rPr>
              <a:t>can be</a:t>
            </a:r>
            <a:r>
              <a:rPr lang="en-US" dirty="0">
                <a:ea typeface="Calibri" panose="020F0502020204030204"/>
                <a:cs typeface="Calibri" panose="020F0502020204030204"/>
              </a:rPr>
              <a:t> provided by MHP's. Since </a:t>
            </a:r>
            <a:r>
              <a:rPr lang="en-US" b="1" dirty="0">
                <a:ea typeface="Calibri" panose="020F0502020204030204"/>
                <a:cs typeface="Calibri" panose="020F0502020204030204"/>
              </a:rPr>
              <a:t>CRSS are </a:t>
            </a:r>
            <a:r>
              <a:rPr lang="en-US" b="1" dirty="0">
                <a:solidFill>
                  <a:srgbClr val="C00000"/>
                </a:solidFill>
                <a:ea typeface="Calibri" panose="020F0502020204030204"/>
                <a:cs typeface="Calibri" panose="020F0502020204030204"/>
              </a:rPr>
              <a:t>MHP's</a:t>
            </a:r>
            <a:r>
              <a:rPr lang="en-US" dirty="0">
                <a:ea typeface="Calibri" panose="020F0502020204030204"/>
                <a:cs typeface="Calibri" panose="020F0502020204030204"/>
              </a:rPr>
              <a:t>, they </a:t>
            </a:r>
            <a:r>
              <a:rPr lang="en-US" b="1" i="1" u="sng" dirty="0">
                <a:ea typeface="Calibri" panose="020F0502020204030204"/>
                <a:cs typeface="Calibri" panose="020F0502020204030204"/>
              </a:rPr>
              <a:t>can</a:t>
            </a:r>
            <a:r>
              <a:rPr lang="en-US" dirty="0">
                <a:ea typeface="Calibri" panose="020F0502020204030204"/>
                <a:cs typeface="Calibri" panose="020F0502020204030204"/>
              </a:rPr>
              <a:t> provide and bill for either PSR or Therapy/Counseling. In the case of PSR, that is a service that does align with the role of a Peer Specialist. Even though the word "therapy" is used in the description, PSR as a service covers a broad range of rehabilitative activities that</a:t>
            </a:r>
            <a:r>
              <a:rPr lang="en-US" dirty="0"/>
              <a:t> facilitate independent living and adaptation, problem solving and coping skills development. If the organization you work for is certified to provide PSR, this is an excellent service for Peer Specialists to provide.</a:t>
            </a:r>
            <a:endParaRPr lang="en-US" dirty="0">
              <a:ea typeface="Calibri" panose="020F0502020204030204"/>
              <a:cs typeface="Calibri" panose="020F0502020204030204"/>
            </a:endParaRPr>
          </a:p>
          <a:p>
            <a:endParaRPr lang="en-US">
              <a:ea typeface="Calibri" panose="020F0502020204030204"/>
              <a:cs typeface="Calibri" panose="020F0502020204030204"/>
            </a:endParaRPr>
          </a:p>
          <a:p>
            <a:r>
              <a:rPr lang="en-US" dirty="0">
                <a:ea typeface="Calibri" panose="020F0502020204030204"/>
                <a:cs typeface="Calibri" panose="020F0502020204030204"/>
              </a:rPr>
              <a:t>On the other hand, Therapy/Counseling, though also listed as a service that can be provided by </a:t>
            </a:r>
            <a:r>
              <a:rPr lang="en-US" b="1" dirty="0">
                <a:solidFill>
                  <a:srgbClr val="C00000"/>
                </a:solidFill>
                <a:ea typeface="Calibri" panose="020F0502020204030204"/>
                <a:cs typeface="Calibri" panose="020F0502020204030204"/>
              </a:rPr>
              <a:t>MHP's </a:t>
            </a:r>
            <a:r>
              <a:rPr lang="en-US" dirty="0">
                <a:ea typeface="Calibri" panose="020F0502020204030204"/>
                <a:cs typeface="Calibri" panose="020F0502020204030204"/>
              </a:rPr>
              <a:t>(and therefore, </a:t>
            </a:r>
            <a:r>
              <a:rPr lang="en-US" b="1" dirty="0">
                <a:ea typeface="Calibri" panose="020F0502020204030204"/>
                <a:cs typeface="Calibri" panose="020F0502020204030204"/>
              </a:rPr>
              <a:t>CRSS's</a:t>
            </a:r>
            <a:r>
              <a:rPr lang="en-US" dirty="0">
                <a:ea typeface="Calibri" panose="020F0502020204030204"/>
                <a:cs typeface="Calibri" panose="020F0502020204030204"/>
              </a:rPr>
              <a:t>), is not aligned with the role of Peer Specialists, who </a:t>
            </a:r>
            <a:r>
              <a:rPr lang="en-US" dirty="0"/>
              <a:t>are trained to respect an individual’s right to choose the pathways to recovery individuals believe will work best for them rather than to utilize psychotherapy techniques and other such interventions.</a:t>
            </a:r>
            <a:endParaRPr lang="en-US" dirty="0">
              <a:ea typeface="Calibri"/>
              <a:cs typeface="Calibri"/>
            </a:endParaRPr>
          </a:p>
          <a:p>
            <a:endParaRPr lang="en-US" dirty="0">
              <a:ea typeface="Calibri"/>
              <a:cs typeface="Calibri"/>
            </a:endParaRPr>
          </a:p>
          <a:p>
            <a:r>
              <a:rPr lang="en-US" dirty="0">
                <a:ea typeface="Calibri"/>
                <a:cs typeface="Calibri"/>
              </a:rPr>
              <a:t>10:19 AM</a:t>
            </a: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FB8B7B15-5DE2-846A-A7B8-3407201F15B9}"/>
              </a:ext>
            </a:extLst>
          </p:cNvPr>
          <p:cNvSpPr>
            <a:spLocks noGrp="1"/>
          </p:cNvSpPr>
          <p:nvPr>
            <p:ph type="sldNum" sz="quarter" idx="5"/>
          </p:nvPr>
        </p:nvSpPr>
        <p:spPr/>
        <p:txBody>
          <a:bodyPr/>
          <a:lstStyle/>
          <a:p>
            <a:fld id="{F8AF3B7F-86CF-4EDD-A96D-198BBDBED44A}" type="slidenum">
              <a:rPr lang="en-US" smtClean="0"/>
              <a:t>24</a:t>
            </a:fld>
            <a:endParaRPr lang="en-US"/>
          </a:p>
        </p:txBody>
      </p:sp>
    </p:spTree>
    <p:extLst>
      <p:ext uri="{BB962C8B-B14F-4D97-AF65-F5344CB8AC3E}">
        <p14:creationId xmlns:p14="http://schemas.microsoft.com/office/powerpoint/2010/main" val="1038237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BE705-A4AD-B7F3-0EB5-5E9B7D652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B65D0-8118-127D-B7A9-71D293E85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12B2B-65E6-493C-5FE3-5EB5B8A88FAE}"/>
              </a:ext>
            </a:extLst>
          </p:cNvPr>
          <p:cNvSpPr>
            <a:spLocks noGrp="1"/>
          </p:cNvSpPr>
          <p:nvPr>
            <p:ph type="body" idx="1"/>
          </p:nvPr>
        </p:nvSpPr>
        <p:spPr/>
        <p:txBody>
          <a:bodyPr/>
          <a:lstStyle/>
          <a:p>
            <a:pPr>
              <a:defRPr/>
            </a:pPr>
            <a:r>
              <a:rPr lang="en-US" dirty="0">
                <a:ea typeface="Calibri"/>
                <a:cs typeface="Calibri"/>
              </a:rPr>
              <a:t>Slide 25: Nicolette</a:t>
            </a:r>
          </a:p>
          <a:p>
            <a:pPr>
              <a:defRPr/>
            </a:pPr>
            <a:r>
              <a:rPr lang="en-US" dirty="0">
                <a:ea typeface="Calibri"/>
                <a:cs typeface="Calibri"/>
              </a:rPr>
              <a:t>3 minutes</a:t>
            </a:r>
          </a:p>
          <a:p>
            <a:pPr>
              <a:defRPr/>
            </a:pPr>
            <a:endParaRPr lang="en-US">
              <a:ea typeface="Calibri"/>
              <a:cs typeface="Calibri"/>
            </a:endParaRPr>
          </a:p>
          <a:p>
            <a:pPr>
              <a:defRPr/>
            </a:pPr>
            <a:r>
              <a:rPr lang="en-US" dirty="0">
                <a:ea typeface="Calibri"/>
                <a:cs typeface="Calibri"/>
              </a:rPr>
              <a:t>Okay, now that we've covered 7 distinct services, I imagine you're feeling much more confident that you understand how all of this works, and why it can be so confusing to distinguish the role of CRSS from that of other behavioral health professionals!</a:t>
            </a:r>
            <a:endParaRPr lang="en-US" dirty="0"/>
          </a:p>
          <a:p>
            <a:endParaRPr lang="en-US">
              <a:ea typeface="Calibri"/>
              <a:cs typeface="Calibri"/>
            </a:endParaRPr>
          </a:p>
          <a:p>
            <a:r>
              <a:rPr lang="en-US" dirty="0">
                <a:ea typeface="Calibri"/>
                <a:cs typeface="Calibri"/>
              </a:rPr>
              <a:t>That's good, because now we're turning to the service category where the majority of CRSS are currently working in our state: Crisis Services. As you can see on this slide, all crisis services are defined as "short-term, time-limited interventions that may be provided prior to, or without, an established IATP." There are 3 distinct crisis services:</a:t>
            </a:r>
          </a:p>
          <a:p>
            <a:pPr marL="228600" indent="-228600">
              <a:buAutoNum type="arabicPeriod"/>
            </a:pPr>
            <a:r>
              <a:rPr lang="en-US" dirty="0">
                <a:ea typeface="Calibri"/>
                <a:cs typeface="Calibri"/>
              </a:rPr>
              <a:t>Crisis Intervention</a:t>
            </a:r>
          </a:p>
          <a:p>
            <a:pPr marL="228600" indent="-228600">
              <a:buAutoNum type="arabicPeriod"/>
            </a:pPr>
            <a:r>
              <a:rPr lang="en-US" dirty="0">
                <a:ea typeface="Calibri"/>
                <a:cs typeface="Calibri"/>
              </a:rPr>
              <a:t>Mobile Crisis Response</a:t>
            </a:r>
          </a:p>
          <a:p>
            <a:pPr marL="228600" indent="-228600">
              <a:buAutoNum type="arabicPeriod"/>
            </a:pPr>
            <a:r>
              <a:rPr lang="en-US" dirty="0">
                <a:ea typeface="Calibri"/>
                <a:cs typeface="Calibri"/>
              </a:rPr>
              <a:t>Crisis Stabilization</a:t>
            </a:r>
          </a:p>
          <a:p>
            <a:pPr marL="228600" indent="-228600">
              <a:buAutoNum type="arabicPeriod"/>
            </a:pPr>
            <a:endParaRPr lang="en-US">
              <a:ea typeface="Calibri"/>
              <a:cs typeface="Calibri"/>
            </a:endParaRPr>
          </a:p>
          <a:p>
            <a:r>
              <a:rPr lang="en-US" dirty="0">
                <a:ea typeface="Calibri"/>
                <a:cs typeface="Calibri"/>
              </a:rPr>
              <a:t>Before we go any further, we need to be very clear that today's training is about </a:t>
            </a:r>
            <a:r>
              <a:rPr lang="en-US" b="1" u="sng" dirty="0">
                <a:ea typeface="Calibri"/>
                <a:cs typeface="Calibri"/>
              </a:rPr>
              <a:t>Medicaid billing</a:t>
            </a:r>
            <a:r>
              <a:rPr lang="en-US" dirty="0">
                <a:ea typeface="Calibri"/>
                <a:cs typeface="Calibri"/>
              </a:rPr>
              <a:t>. Medicaid is not the only funding source. The rules for Medicaid billing may be different from the expectations set forth in a Grant. As you likely are aware, many agencies have what is known as a "590 Grant" for Mobile Crisis Response Teams and/or a grant for the Living Room Program. Billing services to a Grant falls under different rules than when billing services to Medicaid. To reduce confusion, we're not getting into the grant billing systems today. We're focusing ONLY on Medicaid billing. If there is an expressed need, we could look into the possibility of offering training on grant-based billing in a future training.</a:t>
            </a:r>
          </a:p>
          <a:p>
            <a:endParaRPr lang="en-US">
              <a:ea typeface="Calibri"/>
              <a:cs typeface="Calibri"/>
            </a:endParaRPr>
          </a:p>
          <a:p>
            <a:r>
              <a:rPr lang="en-US" dirty="0">
                <a:ea typeface="Calibri"/>
                <a:cs typeface="Calibri"/>
              </a:rPr>
              <a:t>Okay, back to Crisis Services. As you can see on the slide, MHP's can bill for any of the 3 distinct services listed. Since </a:t>
            </a:r>
            <a:r>
              <a:rPr lang="en-US" b="1" dirty="0">
                <a:ea typeface="Calibri"/>
                <a:cs typeface="Calibri"/>
              </a:rPr>
              <a:t>CRSS are </a:t>
            </a:r>
            <a:r>
              <a:rPr lang="en-US" b="1" dirty="0">
                <a:solidFill>
                  <a:srgbClr val="C00000"/>
                </a:solidFill>
                <a:ea typeface="Calibri"/>
                <a:cs typeface="Calibri"/>
              </a:rPr>
              <a:t>MHP's</a:t>
            </a:r>
            <a:r>
              <a:rPr lang="en-US" dirty="0">
                <a:ea typeface="Calibri"/>
                <a:cs typeface="Calibri"/>
              </a:rPr>
              <a:t>, they can bill for these services. The distinctions are subtle, but the general overview is that Crisis Intervention is billed when the person is seen on-site at the organization. Mobile Crisis Response is billed with the staff leave the organization to meet the person in the community. And Crisis Stabilization is billed when the immediate crisis is resolved but the individual still needs supportive services to help them stabilize to their pre-crisis state.</a:t>
            </a:r>
          </a:p>
          <a:p>
            <a:endParaRPr lang="en-US">
              <a:ea typeface="Calibri"/>
              <a:cs typeface="Calibri"/>
            </a:endParaRPr>
          </a:p>
          <a:p>
            <a:r>
              <a:rPr lang="en-US" dirty="0">
                <a:ea typeface="Calibri"/>
                <a:cs typeface="Calibri"/>
              </a:rPr>
              <a:t>The question then becomes, "</a:t>
            </a:r>
            <a:r>
              <a:rPr lang="en-US" i="1" dirty="0">
                <a:ea typeface="Calibri"/>
                <a:cs typeface="Calibri"/>
              </a:rPr>
              <a:t>Should </a:t>
            </a:r>
            <a:r>
              <a:rPr lang="en-US" dirty="0">
                <a:ea typeface="Calibri"/>
                <a:cs typeface="Calibri"/>
              </a:rPr>
              <a:t>CRSS be providing these services?" Considering the State is promoting a team-based approach to crisis, with a Peer or Engagement Specialist as one part of that team, the answer is "yes." They can and should. Until the Rule is updated to include a distinct Peer Support service, this is the best approach. It's not ideal, but it's also not in direct conflict with the National Practice Guidelines for Peer Specialists and Supervisors. And the good news is, we anticipate the Rules will be updated soon and that there will be a distinct Peer Support service included in those updates.</a:t>
            </a:r>
          </a:p>
          <a:p>
            <a:endParaRPr lang="en-US">
              <a:ea typeface="Calibri"/>
              <a:cs typeface="Calibri"/>
            </a:endParaRPr>
          </a:p>
          <a:p>
            <a:endParaRPr lang="en-US">
              <a:ea typeface="Calibri"/>
              <a:cs typeface="Calibri"/>
            </a:endParaRPr>
          </a:p>
          <a:p>
            <a:r>
              <a:rPr lang="en-US" dirty="0">
                <a:ea typeface="Calibri"/>
                <a:cs typeface="Calibri"/>
              </a:rPr>
              <a:t>10:22 AM</a:t>
            </a:r>
          </a:p>
          <a:p>
            <a:endParaRPr lang="en-US">
              <a:ea typeface="Calibri"/>
              <a:cs typeface="Calibri"/>
            </a:endParaRPr>
          </a:p>
        </p:txBody>
      </p:sp>
      <p:sp>
        <p:nvSpPr>
          <p:cNvPr id="4" name="Slide Number Placeholder 3">
            <a:extLst>
              <a:ext uri="{FF2B5EF4-FFF2-40B4-BE49-F238E27FC236}">
                <a16:creationId xmlns:a16="http://schemas.microsoft.com/office/drawing/2014/main" id="{B64178A0-FC36-1098-1921-B9D889873E15}"/>
              </a:ext>
            </a:extLst>
          </p:cNvPr>
          <p:cNvSpPr>
            <a:spLocks noGrp="1"/>
          </p:cNvSpPr>
          <p:nvPr>
            <p:ph type="sldNum" sz="quarter" idx="5"/>
          </p:nvPr>
        </p:nvSpPr>
        <p:spPr/>
        <p:txBody>
          <a:bodyPr/>
          <a:lstStyle/>
          <a:p>
            <a:fld id="{F8AF3B7F-86CF-4EDD-A96D-198BBDBED44A}" type="slidenum">
              <a:rPr lang="en-US" smtClean="0"/>
              <a:t>25</a:t>
            </a:fld>
            <a:endParaRPr lang="en-US"/>
          </a:p>
        </p:txBody>
      </p:sp>
    </p:spTree>
    <p:extLst>
      <p:ext uri="{BB962C8B-B14F-4D97-AF65-F5344CB8AC3E}">
        <p14:creationId xmlns:p14="http://schemas.microsoft.com/office/powerpoint/2010/main" val="948690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B32E9-4417-CAC3-41B7-99F3A532C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F30F7-003E-965D-1111-07897C51F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3912E-0016-1222-E8D2-D35739CF633F}"/>
              </a:ext>
            </a:extLst>
          </p:cNvPr>
          <p:cNvSpPr>
            <a:spLocks noGrp="1"/>
          </p:cNvSpPr>
          <p:nvPr>
            <p:ph type="body" idx="1"/>
          </p:nvPr>
        </p:nvSpPr>
        <p:spPr/>
        <p:txBody>
          <a:bodyPr/>
          <a:lstStyle/>
          <a:p>
            <a:pPr>
              <a:defRPr/>
            </a:pPr>
            <a:r>
              <a:rPr lang="en-US" dirty="0">
                <a:ea typeface="Calibri"/>
                <a:cs typeface="Calibri"/>
              </a:rPr>
              <a:t>Slide 26: Nicolette</a:t>
            </a:r>
          </a:p>
          <a:p>
            <a:pPr>
              <a:defRPr/>
            </a:pPr>
            <a:r>
              <a:rPr lang="en-US" dirty="0">
                <a:ea typeface="Calibri"/>
                <a:cs typeface="Calibri"/>
              </a:rPr>
              <a:t>1 minute 30 secs</a:t>
            </a:r>
          </a:p>
          <a:p>
            <a:pPr>
              <a:defRPr/>
            </a:pPr>
            <a:endParaRPr lang="en-US">
              <a:ea typeface="Calibri"/>
              <a:cs typeface="Calibri"/>
            </a:endParaRPr>
          </a:p>
          <a:p>
            <a:pPr>
              <a:defRPr/>
            </a:pPr>
            <a:r>
              <a:rPr lang="en-US" dirty="0">
                <a:ea typeface="Calibri"/>
                <a:cs typeface="Calibri"/>
              </a:rPr>
              <a:t>Moving on to the next set of services, the 3 you see on this slide are all </a:t>
            </a:r>
            <a:r>
              <a:rPr lang="en-US" b="1" u="sng" dirty="0">
                <a:ea typeface="Calibri"/>
                <a:cs typeface="Calibri"/>
              </a:rPr>
              <a:t>TEAM </a:t>
            </a:r>
            <a:r>
              <a:rPr lang="en-US" dirty="0">
                <a:ea typeface="Calibri"/>
                <a:cs typeface="Calibri"/>
              </a:rPr>
              <a:t>SERVICES:</a:t>
            </a:r>
          </a:p>
          <a:p>
            <a:pPr marL="228600" indent="-228600">
              <a:buAutoNum type="arabicPeriod"/>
            </a:pPr>
            <a:r>
              <a:rPr lang="en-US" dirty="0">
                <a:ea typeface="Calibri"/>
                <a:cs typeface="Calibri"/>
              </a:rPr>
              <a:t>Assertive Community Treatment (ACT)</a:t>
            </a:r>
          </a:p>
          <a:p>
            <a:pPr marL="228600" indent="-228600">
              <a:buAutoNum type="arabicPeriod"/>
            </a:pPr>
            <a:r>
              <a:rPr lang="en-US" dirty="0">
                <a:ea typeface="Calibri"/>
                <a:cs typeface="Calibri"/>
              </a:rPr>
              <a:t>Community Support Team (CST)</a:t>
            </a:r>
          </a:p>
          <a:p>
            <a:pPr marL="228600" indent="-228600">
              <a:buAutoNum type="arabicPeriod"/>
            </a:pPr>
            <a:r>
              <a:rPr lang="en-US" dirty="0">
                <a:ea typeface="Calibri"/>
                <a:cs typeface="Calibri"/>
              </a:rPr>
              <a:t>Violence Prevention-Community Support Team (VP-CST)</a:t>
            </a:r>
          </a:p>
          <a:p>
            <a:pPr marL="228600" indent="-228600">
              <a:buAutoNum type="arabicPeriod"/>
            </a:pPr>
            <a:endParaRPr lang="en-US">
              <a:ea typeface="Calibri"/>
              <a:cs typeface="Calibri"/>
            </a:endParaRPr>
          </a:p>
          <a:p>
            <a:r>
              <a:rPr lang="en-US" dirty="0">
                <a:ea typeface="Calibri"/>
                <a:cs typeface="Calibri"/>
              </a:rPr>
              <a:t>In order to bill for any of these services, there must be a </a:t>
            </a:r>
            <a:r>
              <a:rPr lang="en-US" b="1" u="sng" dirty="0">
                <a:ea typeface="Calibri"/>
                <a:cs typeface="Calibri"/>
              </a:rPr>
              <a:t>Team Leader</a:t>
            </a:r>
            <a:r>
              <a:rPr lang="en-US" dirty="0">
                <a:ea typeface="Calibri"/>
                <a:cs typeface="Calibri"/>
              </a:rPr>
              <a:t> who meets the qualification listed.</a:t>
            </a:r>
          </a:p>
          <a:p>
            <a:endParaRPr lang="en-US">
              <a:ea typeface="Calibri"/>
              <a:cs typeface="Calibri"/>
            </a:endParaRPr>
          </a:p>
          <a:p>
            <a:r>
              <a:rPr lang="en-US" dirty="0">
                <a:ea typeface="Calibri"/>
                <a:cs typeface="Calibri"/>
              </a:rPr>
              <a:t>For ACT, </a:t>
            </a:r>
            <a:r>
              <a:rPr lang="en-US" dirty="0"/>
              <a:t> at least one member of the team </a:t>
            </a:r>
            <a:r>
              <a:rPr lang="en-US" b="1" dirty="0"/>
              <a:t>must be</a:t>
            </a:r>
            <a:r>
              <a:rPr lang="en-US" dirty="0"/>
              <a:t> either a CRSS or CFPP or able to obtain their certification within 18 months of date of hire.</a:t>
            </a:r>
            <a:endParaRPr lang="en-US" dirty="0">
              <a:ea typeface="Calibri"/>
              <a:cs typeface="Calibri"/>
            </a:endParaRPr>
          </a:p>
          <a:p>
            <a:endParaRPr lang="en-US">
              <a:ea typeface="Calibri"/>
              <a:cs typeface="Calibri"/>
            </a:endParaRPr>
          </a:p>
          <a:p>
            <a:r>
              <a:rPr lang="en-US" dirty="0">
                <a:ea typeface="Calibri"/>
                <a:cs typeface="Calibri"/>
              </a:rPr>
              <a:t>For CST, a person with either the CRSS or CFPP </a:t>
            </a:r>
            <a:r>
              <a:rPr lang="en-US" b="1" dirty="0">
                <a:ea typeface="Calibri"/>
                <a:cs typeface="Calibri"/>
              </a:rPr>
              <a:t>can</a:t>
            </a:r>
            <a:r>
              <a:rPr lang="en-US" dirty="0">
                <a:ea typeface="Calibri"/>
                <a:cs typeface="Calibri"/>
              </a:rPr>
              <a:t> </a:t>
            </a:r>
            <a:r>
              <a:rPr lang="en-US" b="1" dirty="0">
                <a:ea typeface="Calibri"/>
                <a:cs typeface="Calibri"/>
              </a:rPr>
              <a:t>be</a:t>
            </a:r>
            <a:r>
              <a:rPr lang="en-US" dirty="0">
                <a:ea typeface="Calibri"/>
                <a:cs typeface="Calibri"/>
              </a:rPr>
              <a:t> on the team, though it's not listed as a requirement for the team to operate.</a:t>
            </a:r>
          </a:p>
          <a:p>
            <a:endParaRPr lang="en-US">
              <a:ea typeface="Calibri"/>
              <a:cs typeface="Calibri"/>
            </a:endParaRPr>
          </a:p>
          <a:p>
            <a:r>
              <a:rPr lang="en-US" dirty="0">
                <a:ea typeface="Calibri"/>
                <a:cs typeface="Calibri"/>
              </a:rPr>
              <a:t>For VP-CST, a person who meets the qualifications of </a:t>
            </a:r>
            <a:r>
              <a:rPr lang="en-US" b="1" dirty="0">
                <a:ea typeface="Calibri"/>
                <a:cs typeface="Calibri"/>
              </a:rPr>
              <a:t>PSW</a:t>
            </a:r>
            <a:r>
              <a:rPr lang="en-US" dirty="0">
                <a:ea typeface="Calibri"/>
                <a:cs typeface="Calibri"/>
              </a:rPr>
              <a:t>, or a person with either the </a:t>
            </a:r>
            <a:r>
              <a:rPr lang="en-US" b="1" dirty="0">
                <a:ea typeface="Calibri"/>
                <a:cs typeface="Calibri"/>
              </a:rPr>
              <a:t>CRSS or CFPP</a:t>
            </a:r>
            <a:r>
              <a:rPr lang="en-US" dirty="0">
                <a:ea typeface="Calibri"/>
                <a:cs typeface="Calibri"/>
              </a:rPr>
              <a:t>, can be on the team, but once again, these are not listed as required for the team to operate.</a:t>
            </a:r>
          </a:p>
          <a:p>
            <a:endParaRPr lang="en-US">
              <a:ea typeface="Calibri"/>
              <a:cs typeface="Calibri"/>
            </a:endParaRPr>
          </a:p>
          <a:p>
            <a:r>
              <a:rPr lang="en-US" dirty="0">
                <a:ea typeface="Calibri"/>
                <a:cs typeface="Calibri"/>
              </a:rPr>
              <a:t>So, we go back to our question of, "</a:t>
            </a:r>
            <a:r>
              <a:rPr lang="en-US" i="1" dirty="0">
                <a:ea typeface="Calibri"/>
                <a:cs typeface="Calibri"/>
              </a:rPr>
              <a:t>Should</a:t>
            </a:r>
            <a:r>
              <a:rPr lang="en-US" dirty="0">
                <a:ea typeface="Calibri"/>
                <a:cs typeface="Calibri"/>
              </a:rPr>
              <a:t> they?" And the answer is, "yes," they can and should be part of the Team. But since the service doesn't describe the distinct roles of each person on the team, it is essential that supervisors support </a:t>
            </a:r>
            <a:r>
              <a:rPr lang="en-US" dirty="0"/>
              <a:t>their staff in only performing services that align with their role, training, and ethics.</a:t>
            </a:r>
            <a:endParaRPr lang="en-US" dirty="0">
              <a:ea typeface="Calibri"/>
              <a:cs typeface="Calibri"/>
            </a:endParaRPr>
          </a:p>
          <a:p>
            <a:endParaRPr lang="en-US">
              <a:ea typeface="Calibri"/>
              <a:cs typeface="Calibri"/>
            </a:endParaRPr>
          </a:p>
          <a:p>
            <a:endParaRPr lang="en-US">
              <a:ea typeface="Calibri"/>
              <a:cs typeface="Calibri"/>
            </a:endParaRPr>
          </a:p>
          <a:p>
            <a:r>
              <a:rPr lang="en-US" dirty="0">
                <a:ea typeface="Calibri"/>
                <a:cs typeface="Calibri"/>
              </a:rPr>
              <a:t>10:24 AM</a:t>
            </a:r>
          </a:p>
        </p:txBody>
      </p:sp>
      <p:sp>
        <p:nvSpPr>
          <p:cNvPr id="4" name="Slide Number Placeholder 3">
            <a:extLst>
              <a:ext uri="{FF2B5EF4-FFF2-40B4-BE49-F238E27FC236}">
                <a16:creationId xmlns:a16="http://schemas.microsoft.com/office/drawing/2014/main" id="{3D4101AF-6A3F-F842-53A8-9F49190D7BFC}"/>
              </a:ext>
            </a:extLst>
          </p:cNvPr>
          <p:cNvSpPr>
            <a:spLocks noGrp="1"/>
          </p:cNvSpPr>
          <p:nvPr>
            <p:ph type="sldNum" sz="quarter" idx="5"/>
          </p:nvPr>
        </p:nvSpPr>
        <p:spPr/>
        <p:txBody>
          <a:bodyPr/>
          <a:lstStyle/>
          <a:p>
            <a:fld id="{F8AF3B7F-86CF-4EDD-A96D-198BBDBED44A}" type="slidenum">
              <a:rPr lang="en-US" smtClean="0"/>
              <a:t>26</a:t>
            </a:fld>
            <a:endParaRPr lang="en-US"/>
          </a:p>
        </p:txBody>
      </p:sp>
    </p:spTree>
    <p:extLst>
      <p:ext uri="{BB962C8B-B14F-4D97-AF65-F5344CB8AC3E}">
        <p14:creationId xmlns:p14="http://schemas.microsoft.com/office/powerpoint/2010/main" val="4182886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F0BFE-8FFF-8AB6-8E54-624619BB2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2C00B-9956-32A3-44DE-7824F7BA85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D72B9-C603-3636-7B4A-371509F3DF81}"/>
              </a:ext>
            </a:extLst>
          </p:cNvPr>
          <p:cNvSpPr>
            <a:spLocks noGrp="1"/>
          </p:cNvSpPr>
          <p:nvPr>
            <p:ph type="body" idx="1"/>
          </p:nvPr>
        </p:nvSpPr>
        <p:spPr/>
        <p:txBody>
          <a:bodyPr/>
          <a:lstStyle/>
          <a:p>
            <a:pPr>
              <a:defRPr/>
            </a:pPr>
            <a:r>
              <a:rPr lang="en-US" dirty="0">
                <a:ea typeface="Calibri"/>
                <a:cs typeface="Calibri"/>
              </a:rPr>
              <a:t>Slide 27: Nicolette</a:t>
            </a:r>
          </a:p>
          <a:p>
            <a:pPr>
              <a:defRPr/>
            </a:pPr>
            <a:r>
              <a:rPr lang="en-US" dirty="0">
                <a:ea typeface="Calibri"/>
                <a:cs typeface="Calibri"/>
              </a:rPr>
              <a:t>2 minutes 12 secs</a:t>
            </a:r>
          </a:p>
          <a:p>
            <a:pPr>
              <a:defRPr/>
            </a:pPr>
            <a:endParaRPr lang="en-US">
              <a:ea typeface="Calibri"/>
              <a:cs typeface="Calibri"/>
            </a:endParaRPr>
          </a:p>
          <a:p>
            <a:pPr>
              <a:defRPr/>
            </a:pPr>
            <a:r>
              <a:rPr lang="en-US" dirty="0">
                <a:ea typeface="Calibri"/>
                <a:cs typeface="Calibri"/>
              </a:rPr>
              <a:t>Okay! We made it to the </a:t>
            </a:r>
            <a:r>
              <a:rPr lang="en-US" u="sng" dirty="0">
                <a:ea typeface="Calibri"/>
                <a:cs typeface="Calibri"/>
              </a:rPr>
              <a:t>last </a:t>
            </a:r>
            <a:r>
              <a:rPr lang="en-US" dirty="0">
                <a:ea typeface="Calibri"/>
                <a:cs typeface="Calibri"/>
              </a:rPr>
              <a:t>slide related to Medicaid billable </a:t>
            </a:r>
            <a:r>
              <a:rPr lang="en-US" b="1" u="sng" dirty="0">
                <a:ea typeface="Calibri"/>
                <a:cs typeface="Calibri"/>
              </a:rPr>
              <a:t>services!</a:t>
            </a:r>
            <a:r>
              <a:rPr lang="en-US" b="1" dirty="0">
                <a:ea typeface="Calibri"/>
                <a:cs typeface="Calibri"/>
              </a:rPr>
              <a:t> </a:t>
            </a:r>
            <a:r>
              <a:rPr lang="en-US" dirty="0">
                <a:ea typeface="Calibri"/>
                <a:cs typeface="Calibri"/>
              </a:rPr>
              <a:t>This service category is called Targeted Case Management, and you can see on the slide that it consists of 3 distinct services:</a:t>
            </a:r>
            <a:endParaRPr lang="en-US"/>
          </a:p>
          <a:p>
            <a:pPr marL="228600" indent="-228600">
              <a:buAutoNum type="arabicPeriod"/>
              <a:defRPr/>
            </a:pPr>
            <a:r>
              <a:rPr lang="en-US" dirty="0">
                <a:ea typeface="Calibri"/>
                <a:cs typeface="Calibri"/>
              </a:rPr>
              <a:t>Client-Centered Consultation Case Management</a:t>
            </a:r>
          </a:p>
          <a:p>
            <a:pPr marL="228600" indent="-228600">
              <a:buAutoNum type="arabicPeriod"/>
            </a:pPr>
            <a:r>
              <a:rPr lang="en-US" dirty="0">
                <a:ea typeface="Calibri"/>
                <a:cs typeface="Calibri"/>
              </a:rPr>
              <a:t>Mental Health Case Management, and</a:t>
            </a:r>
          </a:p>
          <a:p>
            <a:pPr marL="228600" indent="-228600">
              <a:buAutoNum type="arabicPeriod"/>
            </a:pPr>
            <a:r>
              <a:rPr lang="en-US" dirty="0">
                <a:ea typeface="Calibri"/>
                <a:cs typeface="Calibri"/>
              </a:rPr>
              <a:t>Transition Linkage and Aftercare Case Management</a:t>
            </a:r>
          </a:p>
          <a:p>
            <a:pPr marL="228600" indent="-228600">
              <a:buAutoNum type="arabicPeriod"/>
            </a:pPr>
            <a:endParaRPr lang="en-US">
              <a:ea typeface="Calibri"/>
              <a:cs typeface="Calibri"/>
            </a:endParaRPr>
          </a:p>
          <a:p>
            <a:r>
              <a:rPr lang="en-US" b="1" dirty="0"/>
              <a:t>**As you can also see on the slide, MHP's can bill for any of the 3 distinct services listed. Since CRSS are </a:t>
            </a:r>
            <a:r>
              <a:rPr lang="en-US" b="1" dirty="0">
                <a:solidFill>
                  <a:srgbClr val="C00000"/>
                </a:solidFill>
              </a:rPr>
              <a:t>MHP's</a:t>
            </a:r>
            <a:r>
              <a:rPr lang="en-US" b="1" dirty="0"/>
              <a:t>, they can bill for any of these services. So, once again, the question is, "</a:t>
            </a:r>
            <a:r>
              <a:rPr lang="en-US" b="1" i="1" dirty="0"/>
              <a:t>Should</a:t>
            </a:r>
            <a:r>
              <a:rPr lang="en-US" b="1" dirty="0"/>
              <a:t> they?"</a:t>
            </a:r>
            <a:endParaRPr lang="en-US" b="1">
              <a:ea typeface="Calibri"/>
              <a:cs typeface="Calibri"/>
            </a:endParaRPr>
          </a:p>
          <a:p>
            <a:endParaRPr lang="en-US">
              <a:ea typeface="Calibri"/>
              <a:cs typeface="Calibri"/>
            </a:endParaRPr>
          </a:p>
          <a:p>
            <a:r>
              <a:rPr lang="en-US" dirty="0">
                <a:ea typeface="Calibri"/>
                <a:cs typeface="Calibri"/>
              </a:rPr>
              <a:t>To answer that question, we can review the service descriptions and reflect on whether they're aligned with the National Practice Guidelines for Peer Specialists.</a:t>
            </a:r>
          </a:p>
          <a:p>
            <a:endParaRPr lang="en-US">
              <a:ea typeface="Calibri"/>
              <a:cs typeface="Calibri"/>
            </a:endParaRPr>
          </a:p>
          <a:p>
            <a:r>
              <a:rPr lang="en-US" dirty="0">
                <a:ea typeface="Calibri"/>
                <a:cs typeface="Calibri"/>
              </a:rPr>
              <a:t>Client Centered Consultation Case Management is, in essence, communicating with other professionals on behalf of the individual served. Since the role of a peer specialist is to "do with" rather than "doing for," this particular service is </a:t>
            </a:r>
            <a:r>
              <a:rPr lang="en-US" u="sng" dirty="0">
                <a:ea typeface="Calibri"/>
                <a:cs typeface="Calibri"/>
              </a:rPr>
              <a:t>misaligned </a:t>
            </a:r>
            <a:r>
              <a:rPr lang="en-US" dirty="0">
                <a:ea typeface="Calibri"/>
                <a:cs typeface="Calibri"/>
              </a:rPr>
              <a:t>with their role. Peer Specialists serve individuals by supporting them in communicating for themselves rather than by communicating on their behalf.</a:t>
            </a:r>
          </a:p>
          <a:p>
            <a:endParaRPr lang="en-US">
              <a:ea typeface="Calibri"/>
              <a:cs typeface="Calibri"/>
            </a:endParaRPr>
          </a:p>
          <a:p>
            <a:r>
              <a:rPr lang="en-US" dirty="0">
                <a:ea typeface="Calibri"/>
                <a:cs typeface="Calibri"/>
              </a:rPr>
              <a:t>The 2nd one on the list is Mental Health Case Management, which includes assessment, planning, and coordinating services on behalf of the individual. Once again, this service is more about "doing for" than "doing with," which can put it in </a:t>
            </a:r>
            <a:r>
              <a:rPr lang="en-US" u="sng" dirty="0">
                <a:ea typeface="Calibri"/>
                <a:cs typeface="Calibri"/>
              </a:rPr>
              <a:t>conflict </a:t>
            </a:r>
            <a:r>
              <a:rPr lang="en-US" dirty="0">
                <a:ea typeface="Calibri"/>
                <a:cs typeface="Calibri"/>
              </a:rPr>
              <a:t>with role of a Peer Specialist.</a:t>
            </a:r>
          </a:p>
          <a:p>
            <a:endParaRPr lang="en-US">
              <a:ea typeface="Calibri"/>
              <a:cs typeface="Calibri"/>
            </a:endParaRPr>
          </a:p>
          <a:p>
            <a:r>
              <a:rPr lang="en-US" dirty="0">
                <a:ea typeface="Calibri"/>
                <a:cs typeface="Calibri"/>
              </a:rPr>
              <a:t>Similarly, the last one, Transition Linkage and Aftercare Case Management, is a little less clear. It is about supporting an individual as they transition from one their living arrangements or from institutional care. Having Peer Specialists involved with transition has been shown to be widely effective, particularly through programs like the Peer Bridger program out of New York. Transitions can be some of the most destabilizing times for individuals, and Peer Specialists are often best suited to provide the type of support most needed during those times. So, </a:t>
            </a:r>
            <a:r>
              <a:rPr lang="en-US" u="sng" dirty="0">
                <a:ea typeface="Calibri"/>
                <a:cs typeface="Calibri"/>
              </a:rPr>
              <a:t>yes</a:t>
            </a:r>
            <a:r>
              <a:rPr lang="en-US" dirty="0">
                <a:ea typeface="Calibri"/>
                <a:cs typeface="Calibri"/>
              </a:rPr>
              <a:t>, CRSS can and should bill for Transition Linkage and Aftercare, if and when it's appropriate.</a:t>
            </a:r>
          </a:p>
          <a:p>
            <a:endParaRPr lang="en-US"/>
          </a:p>
          <a:p>
            <a:r>
              <a:rPr lang="en-US" dirty="0">
                <a:ea typeface="Calibri"/>
                <a:cs typeface="Calibri"/>
              </a:rPr>
              <a:t>10:26 AM</a:t>
            </a:r>
          </a:p>
        </p:txBody>
      </p:sp>
      <p:sp>
        <p:nvSpPr>
          <p:cNvPr id="4" name="Slide Number Placeholder 3">
            <a:extLst>
              <a:ext uri="{FF2B5EF4-FFF2-40B4-BE49-F238E27FC236}">
                <a16:creationId xmlns:a16="http://schemas.microsoft.com/office/drawing/2014/main" id="{662BB9EB-C55F-F516-F814-94CC7D4CFA0F}"/>
              </a:ext>
            </a:extLst>
          </p:cNvPr>
          <p:cNvSpPr>
            <a:spLocks noGrp="1"/>
          </p:cNvSpPr>
          <p:nvPr>
            <p:ph type="sldNum" sz="quarter" idx="5"/>
          </p:nvPr>
        </p:nvSpPr>
        <p:spPr/>
        <p:txBody>
          <a:bodyPr/>
          <a:lstStyle/>
          <a:p>
            <a:fld id="{F8AF3B7F-86CF-4EDD-A96D-198BBDBED44A}" type="slidenum">
              <a:rPr lang="en-US" smtClean="0"/>
              <a:t>27</a:t>
            </a:fld>
            <a:endParaRPr lang="en-US"/>
          </a:p>
        </p:txBody>
      </p:sp>
    </p:spTree>
    <p:extLst>
      <p:ext uri="{BB962C8B-B14F-4D97-AF65-F5344CB8AC3E}">
        <p14:creationId xmlns:p14="http://schemas.microsoft.com/office/powerpoint/2010/main" val="53769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Slide 28: Nicolette </a:t>
            </a:r>
            <a:endParaRPr lang="en-US"/>
          </a:p>
          <a:p>
            <a:r>
              <a:rPr lang="en-US" dirty="0">
                <a:ea typeface="Calibri"/>
                <a:cs typeface="Calibri"/>
              </a:rPr>
              <a:t>1 minute</a:t>
            </a:r>
            <a:endParaRPr lang="en-US"/>
          </a:p>
          <a:p>
            <a:endParaRPr lang="en-US">
              <a:ea typeface="Calibri"/>
              <a:cs typeface="Calibri"/>
            </a:endParaRPr>
          </a:p>
          <a:p>
            <a:r>
              <a:rPr lang="en-US" dirty="0">
                <a:ea typeface="Calibri"/>
                <a:cs typeface="Calibri"/>
              </a:rPr>
              <a:t>In summary:</a:t>
            </a:r>
            <a:endParaRPr lang="en-US"/>
          </a:p>
          <a:p>
            <a:pPr marL="228600" indent="-228600">
              <a:buAutoNum type="arabicPeriod"/>
            </a:pPr>
            <a:r>
              <a:rPr lang="en-US" dirty="0">
                <a:ea typeface="Calibri"/>
                <a:cs typeface="Calibri"/>
              </a:rPr>
              <a:t>Peer Specialists play an important role in the delivery of community mental health services!</a:t>
            </a:r>
          </a:p>
          <a:p>
            <a:pPr marL="228600" indent="-228600">
              <a:buAutoNum type="arabicPeriod"/>
            </a:pPr>
            <a:r>
              <a:rPr lang="en-US" dirty="0">
                <a:ea typeface="Calibri"/>
                <a:cs typeface="Calibri"/>
              </a:rPr>
              <a:t>The role of Peer Specialists is unique and distinct from that of other behavioral health professionals!</a:t>
            </a:r>
          </a:p>
          <a:p>
            <a:pPr marL="228600" indent="-228600">
              <a:buAutoNum type="arabicPeriod"/>
            </a:pPr>
            <a:r>
              <a:rPr lang="en-US" dirty="0">
                <a:ea typeface="Calibri"/>
                <a:cs typeface="Calibri"/>
              </a:rPr>
              <a:t>Since CRSS's are MHP's, there are numerous services for which they are qualified to bill Medicaid, </a:t>
            </a:r>
            <a:r>
              <a:rPr lang="en-US" b="1" u="sng" dirty="0">
                <a:ea typeface="Calibri"/>
                <a:cs typeface="Calibri"/>
              </a:rPr>
              <a:t>BUT </a:t>
            </a:r>
            <a:r>
              <a:rPr lang="en-US" dirty="0">
                <a:ea typeface="Calibri"/>
                <a:cs typeface="Calibri"/>
              </a:rPr>
              <a:t>they </a:t>
            </a:r>
            <a:r>
              <a:rPr lang="en-US" i="1" dirty="0">
                <a:ea typeface="Calibri"/>
                <a:cs typeface="Calibri"/>
              </a:rPr>
              <a:t>shouldn't </a:t>
            </a:r>
            <a:r>
              <a:rPr lang="en-US" dirty="0">
                <a:ea typeface="Calibri"/>
                <a:cs typeface="Calibri"/>
              </a:rPr>
              <a:t>do some of them! </a:t>
            </a:r>
          </a:p>
          <a:p>
            <a:pPr marL="228600" indent="-228600">
              <a:buAutoNum type="arabicPeriod"/>
            </a:pPr>
            <a:r>
              <a:rPr lang="en-US" dirty="0">
                <a:ea typeface="Calibri"/>
                <a:cs typeface="Calibri"/>
              </a:rPr>
              <a:t>Some of the services CRSS's </a:t>
            </a:r>
            <a:r>
              <a:rPr lang="en-US" b="1" u="sng" dirty="0">
                <a:ea typeface="Calibri"/>
                <a:cs typeface="Calibri"/>
              </a:rPr>
              <a:t>can </a:t>
            </a:r>
            <a:r>
              <a:rPr lang="en-US" dirty="0">
                <a:ea typeface="Calibri"/>
                <a:cs typeface="Calibri"/>
              </a:rPr>
              <a:t>do are in direct conflict with their training, ethics, and the national guidelines that define their role!</a:t>
            </a:r>
          </a:p>
          <a:p>
            <a:pPr marL="228600" indent="-228600">
              <a:buAutoNum type="arabicPeriod"/>
            </a:pPr>
            <a:endParaRPr lang="en-US">
              <a:ea typeface="Calibri"/>
              <a:cs typeface="Calibri"/>
            </a:endParaRPr>
          </a:p>
          <a:p>
            <a:r>
              <a:rPr lang="en-US" dirty="0">
                <a:ea typeface="Calibri"/>
                <a:cs typeface="Calibri"/>
              </a:rPr>
              <a:t>So, when assigning tasks to a CRSS, ask yourself these questions:</a:t>
            </a:r>
          </a:p>
          <a:p>
            <a:pPr marL="457200" indent="-457200">
              <a:lnSpc>
                <a:spcPct val="90000"/>
              </a:lnSpc>
              <a:spcBef>
                <a:spcPts val="1000"/>
              </a:spcBef>
              <a:buAutoNum type="arabicPeriod"/>
            </a:pPr>
            <a:r>
              <a:rPr lang="en-US" dirty="0"/>
              <a:t>Does it align with the Core Values of Peer Support?</a:t>
            </a:r>
            <a:endParaRPr lang="en-US">
              <a:ea typeface="Calibri"/>
              <a:cs typeface="Calibri"/>
            </a:endParaRPr>
          </a:p>
          <a:p>
            <a:pPr marL="457200" indent="-457200">
              <a:lnSpc>
                <a:spcPct val="90000"/>
              </a:lnSpc>
              <a:spcBef>
                <a:spcPts val="1000"/>
              </a:spcBef>
              <a:buAutoNum type="arabicPeriod"/>
            </a:pPr>
            <a:r>
              <a:rPr lang="en-US" dirty="0"/>
              <a:t>Does it align with the National Practice Guidelines for Peer Specialists?</a:t>
            </a:r>
            <a:endParaRPr lang="en-US">
              <a:ea typeface="Calibri"/>
              <a:cs typeface="Calibri"/>
            </a:endParaRPr>
          </a:p>
          <a:p>
            <a:pPr marL="457200" indent="-457200">
              <a:lnSpc>
                <a:spcPct val="90000"/>
              </a:lnSpc>
              <a:spcBef>
                <a:spcPts val="1000"/>
              </a:spcBef>
              <a:buAutoNum type="arabicPeriod"/>
            </a:pPr>
            <a:r>
              <a:rPr lang="en-US" dirty="0"/>
              <a:t>Does it align with the CRSS Code of Ethics?</a:t>
            </a:r>
            <a:endParaRPr lang="en-US">
              <a:ea typeface="Calibri"/>
              <a:cs typeface="Calibri"/>
            </a:endParaRPr>
          </a:p>
          <a:p>
            <a:pPr marL="457200" indent="-457200">
              <a:lnSpc>
                <a:spcPct val="90000"/>
              </a:lnSpc>
              <a:spcBef>
                <a:spcPts val="1000"/>
              </a:spcBef>
              <a:buAutoNum type="arabicPeriod"/>
            </a:pPr>
            <a:endParaRPr lang="en-US">
              <a:ea typeface="Calibri"/>
              <a:cs typeface="Calibri"/>
            </a:endParaRPr>
          </a:p>
          <a:p>
            <a:pPr>
              <a:lnSpc>
                <a:spcPct val="90000"/>
              </a:lnSpc>
              <a:spcBef>
                <a:spcPts val="1000"/>
              </a:spcBef>
            </a:pPr>
            <a:r>
              <a:rPr lang="en-US" dirty="0">
                <a:ea typeface="Calibri"/>
                <a:cs typeface="Calibri"/>
              </a:rPr>
              <a:t>Now I will pass things over to Mark.</a:t>
            </a:r>
          </a:p>
          <a:p>
            <a:pPr>
              <a:lnSpc>
                <a:spcPct val="90000"/>
              </a:lnSpc>
              <a:spcBef>
                <a:spcPts val="1000"/>
              </a:spcBef>
            </a:pPr>
            <a:endParaRPr lang="en-US" dirty="0">
              <a:ea typeface="Calibri"/>
              <a:cs typeface="Calibri"/>
            </a:endParaRPr>
          </a:p>
          <a:p>
            <a:pPr>
              <a:lnSpc>
                <a:spcPct val="90000"/>
              </a:lnSpc>
              <a:spcBef>
                <a:spcPts val="1000"/>
              </a:spcBef>
            </a:pPr>
            <a:r>
              <a:rPr lang="en-US" dirty="0">
                <a:ea typeface="Calibri"/>
                <a:cs typeface="Calibri"/>
              </a:rPr>
              <a:t>10:27 AM</a:t>
            </a:r>
          </a:p>
        </p:txBody>
      </p:sp>
      <p:sp>
        <p:nvSpPr>
          <p:cNvPr id="4" name="Slide Number Placeholder 3"/>
          <p:cNvSpPr>
            <a:spLocks noGrp="1"/>
          </p:cNvSpPr>
          <p:nvPr>
            <p:ph type="sldNum" sz="quarter" idx="5"/>
          </p:nvPr>
        </p:nvSpPr>
        <p:spPr/>
        <p:txBody>
          <a:bodyPr/>
          <a:lstStyle/>
          <a:p>
            <a:fld id="{F8AF3B7F-86CF-4EDD-A96D-198BBDBED44A}" type="slidenum">
              <a:rPr lang="en-US" smtClean="0"/>
              <a:t>28</a:t>
            </a:fld>
            <a:endParaRPr lang="en-US"/>
          </a:p>
        </p:txBody>
      </p:sp>
    </p:spTree>
    <p:extLst>
      <p:ext uri="{BB962C8B-B14F-4D97-AF65-F5344CB8AC3E}">
        <p14:creationId xmlns:p14="http://schemas.microsoft.com/office/powerpoint/2010/main" val="1984363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Slide 29: Mark</a:t>
            </a:r>
            <a:endParaRPr lang="en-US" dirty="0"/>
          </a:p>
          <a:p>
            <a:r>
              <a:rPr lang="en-US" dirty="0">
                <a:ea typeface="Calibri"/>
                <a:cs typeface="Calibri"/>
              </a:rPr>
              <a:t>45 seconds</a:t>
            </a:r>
            <a:endParaRPr lang="en-US" dirty="0"/>
          </a:p>
          <a:p>
            <a:endParaRPr lang="en-US">
              <a:ea typeface="Calibri"/>
              <a:cs typeface="Calibri"/>
            </a:endParaRPr>
          </a:p>
          <a:p>
            <a:r>
              <a:rPr lang="en-US" dirty="0">
                <a:ea typeface="Calibri"/>
                <a:cs typeface="Calibri"/>
              </a:rPr>
              <a:t>After hearing all that, you may be asking yourself, "What </a:t>
            </a:r>
            <a:r>
              <a:rPr lang="en-US" b="1" i="1" dirty="0">
                <a:ea typeface="Calibri"/>
                <a:cs typeface="Calibri"/>
              </a:rPr>
              <a:t>should </a:t>
            </a:r>
            <a:r>
              <a:rPr lang="en-US" dirty="0">
                <a:ea typeface="Calibri"/>
                <a:cs typeface="Calibri"/>
              </a:rPr>
              <a:t>they be doing?" This slide and the one following it are designed to assist with answering that question! These lists include services that are non-clinical in nature but are also billable under one or more of the Service Categories we've reviewed today.</a:t>
            </a:r>
          </a:p>
          <a:p>
            <a:endParaRPr lang="en-US" dirty="0">
              <a:ea typeface="Calibri"/>
              <a:cs typeface="Calibri"/>
            </a:endParaRPr>
          </a:p>
          <a:p>
            <a:endParaRPr lang="en-US" dirty="0">
              <a:solidFill>
                <a:srgbClr val="444444"/>
              </a:solidFill>
            </a:endParaRPr>
          </a:p>
          <a:p>
            <a:r>
              <a:rPr lang="en-US" dirty="0"/>
              <a:t>Some billable tasks for peer and recovery support specialists include but are not limited to:</a:t>
            </a:r>
            <a:endParaRPr lang="en-US" dirty="0">
              <a:ea typeface="Calibri"/>
              <a:cs typeface="Calibri"/>
            </a:endParaRPr>
          </a:p>
          <a:p>
            <a:r>
              <a:rPr lang="en-US" dirty="0">
                <a:ea typeface="Calibri"/>
                <a:cs typeface="Calibri"/>
              </a:rPr>
              <a:t>-Supporting an individual in developing SMART goals</a:t>
            </a:r>
          </a:p>
          <a:p>
            <a:r>
              <a:rPr lang="en-US" dirty="0">
                <a:ea typeface="Calibri"/>
                <a:cs typeface="Calibri"/>
              </a:rPr>
              <a:t>-Support an individual in developing a safety plan during crisis intervention</a:t>
            </a:r>
          </a:p>
          <a:p>
            <a:r>
              <a:rPr lang="en-US" dirty="0">
                <a:ea typeface="Calibri"/>
                <a:cs typeface="Calibri"/>
              </a:rPr>
              <a:t>-Practicing self-advocacy skills with individuals who may need to request accommodations for school or work</a:t>
            </a:r>
          </a:p>
          <a:p>
            <a:r>
              <a:rPr lang="en-US" dirty="0">
                <a:ea typeface="Calibri"/>
                <a:cs typeface="Calibri"/>
              </a:rPr>
              <a:t>-Sharing a relevant part of their recovery story</a:t>
            </a:r>
          </a:p>
          <a:p>
            <a:endParaRPr lang="en-US" dirty="0">
              <a:ea typeface="Calibri"/>
              <a:cs typeface="Calibri"/>
            </a:endParaRPr>
          </a:p>
          <a:p>
            <a:r>
              <a:rPr lang="en-US" dirty="0">
                <a:ea typeface="Calibri"/>
                <a:cs typeface="Calibri"/>
              </a:rPr>
              <a:t>10:28 AM</a:t>
            </a:r>
          </a:p>
        </p:txBody>
      </p:sp>
      <p:sp>
        <p:nvSpPr>
          <p:cNvPr id="4" name="Slide Number Placeholder 3"/>
          <p:cNvSpPr>
            <a:spLocks noGrp="1"/>
          </p:cNvSpPr>
          <p:nvPr>
            <p:ph type="sldNum" sz="quarter" idx="5"/>
          </p:nvPr>
        </p:nvSpPr>
        <p:spPr/>
        <p:txBody>
          <a:bodyPr/>
          <a:lstStyle/>
          <a:p>
            <a:fld id="{F8AF3B7F-86CF-4EDD-A96D-198BBDBED44A}" type="slidenum">
              <a:rPr lang="en-US" smtClean="0"/>
              <a:t>29</a:t>
            </a:fld>
            <a:endParaRPr lang="en-US"/>
          </a:p>
        </p:txBody>
      </p:sp>
    </p:spTree>
    <p:extLst>
      <p:ext uri="{BB962C8B-B14F-4D97-AF65-F5344CB8AC3E}">
        <p14:creationId xmlns:p14="http://schemas.microsoft.com/office/powerpoint/2010/main" val="1776569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15000"/>
              </a:lnSpc>
              <a:spcAft>
                <a:spcPts val="1057"/>
              </a:spcAft>
              <a:defRPr/>
            </a:pPr>
            <a:r>
              <a:rPr lang="en-US" dirty="0">
                <a:latin typeface="Arial"/>
                <a:ea typeface="Calibri"/>
                <a:cs typeface="Arial"/>
              </a:rPr>
              <a:t>30 seconds</a:t>
            </a:r>
          </a:p>
          <a:p>
            <a:pPr defTabSz="966612">
              <a:lnSpc>
                <a:spcPct val="114999"/>
              </a:lnSpc>
              <a:spcAft>
                <a:spcPts val="1057"/>
              </a:spcAft>
              <a:defRPr/>
            </a:pPr>
            <a:endParaRPr lang="en-US">
              <a:latin typeface="Arial"/>
              <a:ea typeface="Calibri"/>
              <a:cs typeface="Arial"/>
            </a:endParaRPr>
          </a:p>
          <a:p>
            <a:pPr defTabSz="966612">
              <a:lnSpc>
                <a:spcPct val="114999"/>
              </a:lnSpc>
              <a:spcAft>
                <a:spcPts val="1057"/>
              </a:spcAft>
              <a:defRPr/>
            </a:pPr>
            <a:r>
              <a:rPr lang="en-US" dirty="0">
                <a:latin typeface="Arial"/>
                <a:ea typeface="Calibri"/>
                <a:cs typeface="Arial"/>
              </a:rPr>
              <a:t>Slide 3: Nicolette</a:t>
            </a:r>
            <a:endParaRPr lang="en-US" dirty="0"/>
          </a:p>
          <a:p>
            <a:pPr defTabSz="966612">
              <a:lnSpc>
                <a:spcPct val="115000"/>
              </a:lnSpc>
              <a:spcAft>
                <a:spcPts val="1057"/>
              </a:spcAft>
              <a:defRPr/>
            </a:pPr>
            <a:endParaRPr lang="en-US">
              <a:solidFill>
                <a:srgbClr val="FF0000"/>
              </a:solidFill>
              <a:latin typeface="Arial" panose="020B0604020202020204" pitchFamily="34" charset="0"/>
              <a:ea typeface="Calibri" panose="020F0502020204030204" pitchFamily="34" charset="0"/>
              <a:cs typeface="Arial" panose="020B0604020202020204" pitchFamily="34" charset="0"/>
            </a:endParaRPr>
          </a:p>
          <a:p>
            <a:pPr defTabSz="966612">
              <a:lnSpc>
                <a:spcPct val="115000"/>
              </a:lnSpc>
              <a:spcAft>
                <a:spcPts val="1057"/>
              </a:spcAft>
              <a:defRPr/>
            </a:pPr>
            <a:r>
              <a:rPr lang="en-US" dirty="0">
                <a:latin typeface="Arial"/>
                <a:ea typeface="Calibri"/>
                <a:cs typeface="Arial"/>
              </a:rPr>
              <a:t>Due to the amount of information being shared today, we are extending our presentation to 40 minutes followed by a 20 minute Q &amp; A session. Participants will be in a listen only mode and will be called on during the Q&amp;A portion.</a:t>
            </a:r>
          </a:p>
          <a:p>
            <a:pPr defTabSz="966612">
              <a:lnSpc>
                <a:spcPct val="115000"/>
              </a:lnSpc>
              <a:spcAft>
                <a:spcPts val="1057"/>
              </a:spcAft>
              <a:defRPr/>
            </a:pPr>
            <a:endParaRPr lang="en-US">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57"/>
              </a:spcAft>
            </a:pPr>
            <a:endParaRPr lang="en-US">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57"/>
              </a:spcAft>
            </a:pPr>
            <a:r>
              <a:rPr lang="en-US" dirty="0">
                <a:latin typeface="Arial"/>
                <a:ea typeface="Calibri"/>
                <a:cs typeface="Arial"/>
              </a:rPr>
              <a:t>The Guidelines for today’s training are: </a:t>
            </a:r>
          </a:p>
          <a:p>
            <a:pPr marL="361950" indent="-361950">
              <a:lnSpc>
                <a:spcPct val="115000"/>
              </a:lnSpc>
              <a:buFont typeface="Symbol" panose="05050102010706020507" pitchFamily="18" charset="2"/>
              <a:buChar char=""/>
            </a:pPr>
            <a:r>
              <a:rPr lang="en-US" dirty="0">
                <a:latin typeface="Arial"/>
                <a:ea typeface="Calibri"/>
                <a:cs typeface="Arial"/>
              </a:rPr>
              <a:t>Keep an open mind about varying perspectives.</a:t>
            </a:r>
          </a:p>
          <a:p>
            <a:pPr marL="361950" indent="-361950">
              <a:lnSpc>
                <a:spcPct val="115000"/>
              </a:lnSpc>
              <a:buFont typeface="Symbol" panose="05050102010706020507" pitchFamily="18" charset="2"/>
              <a:buChar char=""/>
            </a:pPr>
            <a:r>
              <a:rPr lang="en-US" dirty="0">
                <a:latin typeface="Arial"/>
                <a:ea typeface="Calibri"/>
                <a:cs typeface="Arial"/>
              </a:rPr>
              <a:t>All speakers will use person-first language, referring to people as people not labels. </a:t>
            </a:r>
          </a:p>
          <a:p>
            <a:pPr marL="361950" indent="-361950">
              <a:lnSpc>
                <a:spcPct val="115000"/>
              </a:lnSpc>
              <a:buFont typeface="Symbol" panose="05050102010706020507" pitchFamily="18" charset="2"/>
              <a:buChar char=""/>
            </a:pPr>
            <a:r>
              <a:rPr lang="en-US" dirty="0">
                <a:latin typeface="Arial"/>
                <a:ea typeface="Calibri"/>
                <a:cs typeface="Arial"/>
              </a:rPr>
              <a:t>And All acronyms will be spelled out and defined. </a:t>
            </a:r>
          </a:p>
          <a:p>
            <a:endParaRPr lang="en-US">
              <a:latin typeface="Arial" panose="020B0604020202020204" pitchFamily="34" charset="0"/>
              <a:cs typeface="Arial" panose="020B0604020202020204" pitchFamily="34" charset="0"/>
            </a:endParaRPr>
          </a:p>
          <a:p>
            <a:pPr defTabSz="966612">
              <a:defRPr/>
            </a:pPr>
            <a:r>
              <a:rPr lang="en-US" dirty="0">
                <a:latin typeface="Arial"/>
                <a:cs typeface="Arial"/>
              </a:rPr>
              <a:t>10:02 AM</a:t>
            </a:r>
          </a:p>
          <a:p>
            <a:endParaRPr lang="en-US"/>
          </a:p>
        </p:txBody>
      </p:sp>
      <p:sp>
        <p:nvSpPr>
          <p:cNvPr id="4" name="Slide Number Placeholder 3"/>
          <p:cNvSpPr>
            <a:spLocks noGrp="1"/>
          </p:cNvSpPr>
          <p:nvPr>
            <p:ph type="sldNum" sz="quarter" idx="5"/>
          </p:nvPr>
        </p:nvSpPr>
        <p:spPr/>
        <p:txBody>
          <a:bodyPr/>
          <a:lstStyle/>
          <a:p>
            <a:pPr defTabSz="483306">
              <a:defRPr/>
            </a:pPr>
            <a:fld id="{5E0FC910-0082-46B9-9192-15699E308B54}" type="slidenum">
              <a:rPr lang="en-US">
                <a:solidFill>
                  <a:prstClr val="black"/>
                </a:solidFill>
                <a:latin typeface="Calibri" panose="020F0502020204030204"/>
              </a:rPr>
              <a:pPr defTabSz="483306">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600241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A0ACE-0894-F1E7-0A78-DA0FB8BF7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4DD9C-52CE-535D-40D6-3C3CD9A245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B79C6-8222-45E0-4EEC-0C5396F46BBF}"/>
              </a:ext>
            </a:extLst>
          </p:cNvPr>
          <p:cNvSpPr>
            <a:spLocks noGrp="1"/>
          </p:cNvSpPr>
          <p:nvPr>
            <p:ph type="body" idx="1"/>
          </p:nvPr>
        </p:nvSpPr>
        <p:spPr/>
        <p:txBody>
          <a:bodyPr/>
          <a:lstStyle/>
          <a:p>
            <a:r>
              <a:rPr lang="en-US" dirty="0">
                <a:ea typeface="Calibri"/>
                <a:cs typeface="Calibri"/>
              </a:rPr>
              <a:t>Slide 30: Mark</a:t>
            </a:r>
          </a:p>
          <a:p>
            <a:r>
              <a:rPr lang="en-US" dirty="0">
                <a:ea typeface="Calibri"/>
                <a:cs typeface="Calibri"/>
              </a:rPr>
              <a:t>24 seconds</a:t>
            </a:r>
          </a:p>
          <a:p>
            <a:endParaRPr lang="en-US">
              <a:ea typeface="Calibri"/>
              <a:cs typeface="Calibri"/>
            </a:endParaRPr>
          </a:p>
          <a:p>
            <a:r>
              <a:rPr lang="en-US" dirty="0">
                <a:ea typeface="Calibri"/>
                <a:cs typeface="Calibri"/>
              </a:rPr>
              <a:t>This slide also depicts additional billable tasks for peer and recovery support specialists including but not limited to:</a:t>
            </a:r>
          </a:p>
          <a:p>
            <a:r>
              <a:rPr lang="en-US" dirty="0">
                <a:ea typeface="Calibri"/>
                <a:cs typeface="Calibri"/>
              </a:rPr>
              <a:t> -  Organizing and leading peer support groups including WRAP (Wellness Recovery Action Plan)</a:t>
            </a:r>
          </a:p>
          <a:p>
            <a:pPr marL="171450" indent="-171450">
              <a:buFont typeface="Calibri"/>
              <a:buChar char="-"/>
            </a:pPr>
            <a:r>
              <a:rPr lang="en-US" dirty="0">
                <a:ea typeface="Calibri"/>
                <a:cs typeface="Calibri"/>
              </a:rPr>
              <a:t>Assisting an individual with literacy challenges in completing a housing application</a:t>
            </a:r>
          </a:p>
          <a:p>
            <a:pPr marL="171450" indent="-171450">
              <a:buFont typeface="Calibri"/>
              <a:buChar char="-"/>
            </a:pPr>
            <a:r>
              <a:rPr lang="en-US" dirty="0">
                <a:ea typeface="Calibri"/>
                <a:cs typeface="Calibri"/>
              </a:rPr>
              <a:t>Reviewing and practicing wellness and or coping skills to manage mental health or substance use challenges</a:t>
            </a:r>
          </a:p>
          <a:p>
            <a:endParaRPr lang="en-US" dirty="0">
              <a:ea typeface="Calibri"/>
              <a:cs typeface="Calibri"/>
            </a:endParaRPr>
          </a:p>
          <a:p>
            <a:pPr>
              <a:buFont typeface="Calibri"/>
            </a:pPr>
            <a:r>
              <a:rPr lang="en-US" dirty="0">
                <a:ea typeface="Calibri"/>
                <a:cs typeface="Calibri"/>
              </a:rPr>
              <a:t>10:29 AM</a:t>
            </a:r>
          </a:p>
        </p:txBody>
      </p:sp>
      <p:sp>
        <p:nvSpPr>
          <p:cNvPr id="4" name="Slide Number Placeholder 3">
            <a:extLst>
              <a:ext uri="{FF2B5EF4-FFF2-40B4-BE49-F238E27FC236}">
                <a16:creationId xmlns:a16="http://schemas.microsoft.com/office/drawing/2014/main" id="{5F488FB2-5A97-95FB-4FA6-87F2149D5107}"/>
              </a:ext>
            </a:extLst>
          </p:cNvPr>
          <p:cNvSpPr>
            <a:spLocks noGrp="1"/>
          </p:cNvSpPr>
          <p:nvPr>
            <p:ph type="sldNum" sz="quarter" idx="5"/>
          </p:nvPr>
        </p:nvSpPr>
        <p:spPr/>
        <p:txBody>
          <a:bodyPr/>
          <a:lstStyle/>
          <a:p>
            <a:fld id="{F8AF3B7F-86CF-4EDD-A96D-198BBDBED44A}" type="slidenum">
              <a:rPr lang="en-US" smtClean="0"/>
              <a:t>30</a:t>
            </a:fld>
            <a:endParaRPr lang="en-US"/>
          </a:p>
        </p:txBody>
      </p:sp>
    </p:spTree>
    <p:extLst>
      <p:ext uri="{BB962C8B-B14F-4D97-AF65-F5344CB8AC3E}">
        <p14:creationId xmlns:p14="http://schemas.microsoft.com/office/powerpoint/2010/main" val="2774161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ontserrat"/>
              </a:rPr>
              <a:t>Slide 31: Mark</a:t>
            </a:r>
            <a:endParaRPr lang="en-US">
              <a:latin typeface="Calibri" panose="020F0502020204030204"/>
              <a:ea typeface="Calibri" panose="020F0502020204030204"/>
              <a:cs typeface="Calibri" panose="020F0502020204030204"/>
            </a:endParaRPr>
          </a:p>
          <a:p>
            <a:pPr>
              <a:defRPr/>
            </a:pPr>
            <a:r>
              <a:rPr lang="en-US" dirty="0">
                <a:latin typeface="Montserrat"/>
              </a:rPr>
              <a:t>14 seconds</a:t>
            </a:r>
            <a:endParaRPr lang="en-US" dirty="0">
              <a:latin typeface="Calibri" panose="020F0502020204030204"/>
              <a:ea typeface="Calibri" panose="020F0502020204030204"/>
              <a:cs typeface="Calibri" panose="020F0502020204030204"/>
            </a:endParaRPr>
          </a:p>
          <a:p>
            <a:pPr>
              <a:defRPr/>
            </a:pPr>
            <a:endParaRPr lang="en-US">
              <a:latin typeface="Montserrat"/>
            </a:endParaRPr>
          </a:p>
          <a:p>
            <a:pPr>
              <a:defRPr/>
            </a:pPr>
            <a:r>
              <a:rPr lang="en-US" dirty="0">
                <a:latin typeface="Montserrat"/>
              </a:rPr>
              <a:t>Okay! To close out today's training, we're going to turn our attention to developing strategies for providing supportive feedback and supervision to assist peer specialists in maintaining fidelity to the peer role!</a:t>
            </a:r>
            <a:endParaRPr lang="en-US" dirty="0">
              <a:ea typeface="Calibri"/>
              <a:cs typeface="Calibri"/>
            </a:endParaRPr>
          </a:p>
          <a:p>
            <a:endParaRPr lang="en-US" dirty="0">
              <a:latin typeface="Montserrat"/>
            </a:endParaRPr>
          </a:p>
          <a:p>
            <a:r>
              <a:rPr lang="en-US" dirty="0">
                <a:latin typeface="Montserrat"/>
                <a:ea typeface="Calibri" panose="020F0502020204030204"/>
                <a:cs typeface="Calibri" panose="020F0502020204030204"/>
              </a:rPr>
              <a:t>10:29 AM</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8AF3B7F-86CF-4EDD-A96D-198BBDBED44A}" type="slidenum">
              <a:rPr lang="en-US" smtClean="0"/>
              <a:t>31</a:t>
            </a:fld>
            <a:endParaRPr lang="en-US"/>
          </a:p>
        </p:txBody>
      </p:sp>
    </p:spTree>
    <p:extLst>
      <p:ext uri="{BB962C8B-B14F-4D97-AF65-F5344CB8AC3E}">
        <p14:creationId xmlns:p14="http://schemas.microsoft.com/office/powerpoint/2010/main" val="4231937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Calibri"/>
                <a:cs typeface="Calibri"/>
              </a:rPr>
              <a:t>Slide 32: Mark</a:t>
            </a:r>
            <a:endParaRPr lang="en-US" dirty="0"/>
          </a:p>
          <a:p>
            <a:pPr>
              <a:defRPr/>
            </a:pPr>
            <a:r>
              <a:rPr lang="en-US" dirty="0">
                <a:ea typeface="Calibri"/>
                <a:cs typeface="Calibri"/>
              </a:rPr>
              <a:t>2 minutes 46 seconds</a:t>
            </a:r>
            <a:endParaRPr lang="en-US" dirty="0"/>
          </a:p>
          <a:p>
            <a:pPr marL="0" marR="0" lvl="0" indent="0" algn="l" defTabSz="914400">
              <a:lnSpc>
                <a:spcPct val="100000"/>
              </a:lnSpc>
              <a:spcBef>
                <a:spcPts val="0"/>
              </a:spcBef>
              <a:spcAft>
                <a:spcPts val="0"/>
              </a:spcAft>
              <a:buClrTx/>
              <a:buSzTx/>
              <a:buFontTx/>
              <a:buNone/>
              <a:tabLst/>
              <a:defRPr/>
            </a:pPr>
            <a:endParaRPr lang="en-US">
              <a:ea typeface="Calibri"/>
              <a:cs typeface="Calibri"/>
            </a:endParaRPr>
          </a:p>
          <a:p>
            <a:pPr>
              <a:defRPr/>
            </a:pPr>
            <a:r>
              <a:rPr lang="en-US" dirty="0"/>
              <a:t>Peer Drift can be caused by external and internal factors. The internal part can happen when an RSS professional starts to forget the difference between their lived </a:t>
            </a:r>
            <a:r>
              <a:rPr lang="en-US" b="1" dirty="0"/>
              <a:t>experience</a:t>
            </a:r>
            <a:r>
              <a:rPr lang="en-US" dirty="0"/>
              <a:t>, and their lived </a:t>
            </a:r>
            <a:r>
              <a:rPr lang="en-US" b="1" dirty="0"/>
              <a:t>expertise</a:t>
            </a:r>
            <a:r>
              <a:rPr lang="en-US" dirty="0"/>
              <a:t>. They’re similar terms, but there is an important difference.  </a:t>
            </a:r>
            <a:r>
              <a:rPr lang="en-US" b="1" dirty="0"/>
              <a:t>Everyone</a:t>
            </a:r>
            <a:r>
              <a:rPr lang="en-US" dirty="0"/>
              <a:t> has lived experiences of some kind or another, but just lived </a:t>
            </a:r>
            <a:r>
              <a:rPr lang="en-US" b="1" dirty="0"/>
              <a:t>experience</a:t>
            </a:r>
            <a:r>
              <a:rPr lang="en-US" dirty="0"/>
              <a:t> alone does not necessarily qualify a person to provide safe and effective recovery support services.  It takes training and </a:t>
            </a:r>
            <a:r>
              <a:rPr lang="en-US" b="1" dirty="0"/>
              <a:t>practice</a:t>
            </a:r>
            <a:r>
              <a:rPr lang="en-US" dirty="0"/>
              <a:t> for a person to use what they have </a:t>
            </a:r>
            <a:r>
              <a:rPr lang="en-US" b="1" dirty="0"/>
              <a:t>learned</a:t>
            </a:r>
            <a:r>
              <a:rPr lang="en-US" dirty="0"/>
              <a:t> from those lived experiences as part of their work.  </a:t>
            </a:r>
            <a:endParaRPr lang="en-US" dirty="0">
              <a:ea typeface="Calibri"/>
              <a:cs typeface="Calibri"/>
            </a:endParaRPr>
          </a:p>
          <a:p>
            <a:pPr>
              <a:defRPr/>
            </a:pPr>
            <a:endParaRPr lang="en-US"/>
          </a:p>
          <a:p>
            <a:pPr>
              <a:defRPr/>
            </a:pPr>
            <a:r>
              <a:rPr lang="en-US" dirty="0"/>
              <a:t>That’s what we mean when we say lived </a:t>
            </a:r>
            <a:r>
              <a:rPr lang="en-US" b="1" dirty="0"/>
              <a:t>expertise</a:t>
            </a:r>
            <a:r>
              <a:rPr lang="en-US" dirty="0"/>
              <a:t> – it’s taking the skills or wisdom that an RSS has gained during their lived </a:t>
            </a:r>
            <a:r>
              <a:rPr lang="en-US" b="1" dirty="0"/>
              <a:t>experiences</a:t>
            </a:r>
            <a:r>
              <a:rPr lang="en-US" dirty="0"/>
              <a:t>, and training them on how to </a:t>
            </a:r>
            <a:r>
              <a:rPr lang="en-US" b="1" dirty="0"/>
              <a:t>safely</a:t>
            </a:r>
            <a:r>
              <a:rPr lang="en-US" dirty="0"/>
              <a:t> and </a:t>
            </a:r>
            <a:r>
              <a:rPr lang="en-US" b="1" dirty="0"/>
              <a:t>effectively</a:t>
            </a:r>
            <a:r>
              <a:rPr lang="en-US" dirty="0"/>
              <a:t> use those skills as a recovery support professional.  And that’s where we add in a third and final piece to this puzzle – peer-led training. That’s how an RSS can turn their lived </a:t>
            </a:r>
            <a:r>
              <a:rPr lang="en-US" b="1" dirty="0"/>
              <a:t>experiences</a:t>
            </a:r>
            <a:r>
              <a:rPr lang="en-US" dirty="0"/>
              <a:t> into lived </a:t>
            </a:r>
            <a:r>
              <a:rPr lang="en-US" b="1" dirty="0"/>
              <a:t>expertise</a:t>
            </a:r>
            <a:r>
              <a:rPr lang="en-US" dirty="0"/>
              <a:t> – they go through training that is specifically designed and led by other people with similar lived experience to help them </a:t>
            </a:r>
            <a:r>
              <a:rPr lang="en-US" b="1" dirty="0"/>
              <a:t>reflect</a:t>
            </a:r>
            <a:r>
              <a:rPr lang="en-US" dirty="0"/>
              <a:t> on their experiences, </a:t>
            </a:r>
            <a:r>
              <a:rPr lang="en-US" b="1" dirty="0"/>
              <a:t>interpret</a:t>
            </a:r>
            <a:r>
              <a:rPr lang="en-US" dirty="0"/>
              <a:t> and find </a:t>
            </a:r>
            <a:r>
              <a:rPr lang="en-US" b="1" dirty="0"/>
              <a:t>meaning</a:t>
            </a:r>
            <a:r>
              <a:rPr lang="en-US" dirty="0"/>
              <a:t> in them, and </a:t>
            </a:r>
            <a:r>
              <a:rPr lang="en-US" b="1" dirty="0"/>
              <a:t>practice</a:t>
            </a:r>
            <a:r>
              <a:rPr lang="en-US" dirty="0"/>
              <a:t> the skills they’ve learned in their work environment. Turning lived experience into lived expertise is a lifelong </a:t>
            </a:r>
            <a:r>
              <a:rPr lang="en-US" b="1" dirty="0"/>
              <a:t>journey</a:t>
            </a:r>
            <a:r>
              <a:rPr lang="en-US" dirty="0"/>
              <a:t>, which requires RSS professionals to regularly reflect on their ongoing experiences and attend relevant training sessions throughout their career, much like any other professional credential. And it’s also important to note that even if an RSS professional has </a:t>
            </a:r>
            <a:r>
              <a:rPr lang="en-US" b="1" dirty="0"/>
              <a:t>knowledge</a:t>
            </a:r>
            <a:r>
              <a:rPr lang="en-US" dirty="0"/>
              <a:t> of clinical or medical information such as symptoms or diagnoses, this does not mean they have </a:t>
            </a:r>
            <a:r>
              <a:rPr lang="en-US" b="1" dirty="0"/>
              <a:t>expertise</a:t>
            </a:r>
            <a:r>
              <a:rPr lang="en-US" dirty="0"/>
              <a:t> in those areas, like a clinician does. The expertise carried by a Recovery Support Specialist is </a:t>
            </a:r>
            <a:r>
              <a:rPr lang="en-US" b="1" dirty="0"/>
              <a:t>non-clinical</a:t>
            </a:r>
            <a:r>
              <a:rPr lang="en-US" dirty="0"/>
              <a:t> in nature. We are the experts on </a:t>
            </a:r>
            <a:r>
              <a:rPr lang="en-US" b="1" dirty="0"/>
              <a:t>ourselves</a:t>
            </a:r>
            <a:r>
              <a:rPr lang="en-US" dirty="0"/>
              <a:t> and our </a:t>
            </a:r>
            <a:r>
              <a:rPr lang="en-US" b="1" dirty="0"/>
              <a:t>own</a:t>
            </a:r>
            <a:r>
              <a:rPr lang="en-US" dirty="0"/>
              <a:t> wellness and recovery, and we use that expertise to help others discover what works best for </a:t>
            </a:r>
            <a:r>
              <a:rPr lang="en-US" b="1" dirty="0"/>
              <a:t>their</a:t>
            </a:r>
            <a:r>
              <a:rPr lang="en-US" dirty="0"/>
              <a:t> own wellness or recovery. </a:t>
            </a:r>
            <a:endParaRPr lang="en-US" dirty="0">
              <a:ea typeface="Calibri"/>
              <a:cs typeface="Calibri"/>
            </a:endParaRPr>
          </a:p>
          <a:p>
            <a:pPr>
              <a:defRPr/>
            </a:pPr>
            <a:endParaRPr lang="en-US"/>
          </a:p>
          <a:p>
            <a:pPr>
              <a:defRPr/>
            </a:pPr>
            <a:r>
              <a:rPr lang="en-US" dirty="0"/>
              <a:t>These three pieces – lived experience, lived expertise, and peer-led training - are what our colleague Trenda Hedges from Peer Power refers to as the </a:t>
            </a:r>
            <a:r>
              <a:rPr lang="en-US" b="1" dirty="0"/>
              <a:t>anchor</a:t>
            </a:r>
            <a:r>
              <a:rPr lang="en-US" dirty="0"/>
              <a:t> of the peer support model – which is a great way of visualizing what these pieces come together to help us do. An anchor lowered from a boat keeps it from drifting away in the water. When we understand and help our recovery support staff use all three pieces of their anchor, it can help them keep from drifting away from their peer role. </a:t>
            </a:r>
            <a:endParaRPr lang="en-US" dirty="0">
              <a:ea typeface="Calibri"/>
              <a:cs typeface="Calibri"/>
            </a:endParaRPr>
          </a:p>
          <a:p>
            <a:endParaRPr lang="en-US" dirty="0">
              <a:ea typeface="Calibri"/>
              <a:cs typeface="Calibri"/>
            </a:endParaRPr>
          </a:p>
          <a:p>
            <a:r>
              <a:rPr lang="en-US" dirty="0">
                <a:ea typeface="Calibri"/>
                <a:cs typeface="Calibri"/>
              </a:rPr>
              <a:t>10:32 AM</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BB97767-1C31-42AC-90B1-0B2F92E19852}" type="slidenum">
              <a:rPr lang="en-US" smtClean="0"/>
              <a:t>32</a:t>
            </a:fld>
            <a:endParaRPr lang="en-US"/>
          </a:p>
        </p:txBody>
      </p:sp>
    </p:spTree>
    <p:extLst>
      <p:ext uri="{BB962C8B-B14F-4D97-AF65-F5344CB8AC3E}">
        <p14:creationId xmlns:p14="http://schemas.microsoft.com/office/powerpoint/2010/main" val="4146949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Slide 33: Mark</a:t>
            </a:r>
            <a:endParaRPr lang="en-US"/>
          </a:p>
          <a:p>
            <a:r>
              <a:rPr lang="en-US" dirty="0">
                <a:ea typeface="Calibri"/>
                <a:cs typeface="Calibri"/>
              </a:rPr>
              <a:t>3 min 10 seconds</a:t>
            </a:r>
            <a:endParaRPr lang="en-US" dirty="0"/>
          </a:p>
          <a:p>
            <a:endParaRPr lang="en-US"/>
          </a:p>
          <a:p>
            <a:r>
              <a:rPr lang="en-US" dirty="0">
                <a:ea typeface="Calibri"/>
                <a:cs typeface="Calibri"/>
              </a:rPr>
              <a:t>Here are a few more tips that Trenda has on how to maintain the integrity of the RSS role by reducing or redirecting peer drift, when it does happen. </a:t>
            </a:r>
          </a:p>
          <a:p>
            <a:endParaRPr lang="en-US">
              <a:ea typeface="Calibri"/>
              <a:cs typeface="Calibri"/>
            </a:endParaRPr>
          </a:p>
          <a:p>
            <a:r>
              <a:rPr lang="en-US" dirty="0"/>
              <a:t>Encourage recovery support staff to always look through their '</a:t>
            </a:r>
            <a:r>
              <a:rPr lang="en-US" b="1" dirty="0"/>
              <a:t>peer lenses</a:t>
            </a:r>
            <a:r>
              <a:rPr lang="en-US" dirty="0"/>
              <a:t>’</a:t>
            </a:r>
            <a:r>
              <a:rPr lang="en-US" dirty="0">
                <a:cs typeface="Calibri"/>
              </a:rPr>
              <a:t> – this means that they’re going to be l</a:t>
            </a:r>
            <a:r>
              <a:rPr lang="en-US" dirty="0"/>
              <a:t>ooking at Mental Health &amp; Substance Use services 'from the inside out’ as a person who has received those services before, and knows what it feels like to be on the other side of the table.  It’s that </a:t>
            </a:r>
            <a:r>
              <a:rPr lang="en-US" b="1" dirty="0"/>
              <a:t>lens </a:t>
            </a:r>
            <a:r>
              <a:rPr lang="en-US" dirty="0"/>
              <a:t>that gives them their unique value as an employee. Your clinical staff have value based on their education, among other things. Now, clinical staff sometimes also have lived experience, and peer staff sometimes have clinical education, too. But for them to work together as a team, we have to let the RSS folks use their peer lens and let the clinical staff use their clinical lens. They are both important pieces of the puzzle.</a:t>
            </a:r>
            <a:endParaRPr lang="en-US">
              <a:ea typeface="Calibri"/>
              <a:cs typeface="Calibri"/>
            </a:endParaRPr>
          </a:p>
          <a:p>
            <a:endParaRPr lang="en-US"/>
          </a:p>
          <a:p>
            <a:r>
              <a:rPr lang="en-US" dirty="0"/>
              <a:t>The next tip is adapting workplace culture to include </a:t>
            </a:r>
            <a:r>
              <a:rPr lang="en-US" b="1" i="1" dirty="0"/>
              <a:t>meaningful</a:t>
            </a:r>
            <a:r>
              <a:rPr lang="en-US" dirty="0"/>
              <a:t> peer involvement at all levels – not just entry level. That means things like getting recovery support staff feedback on job descriptions, policy updates, and program evaluation, and having peers involved in developing and teaching some of your annual in-service trainings.  And it also means we need more peers being promoted to leadership roles, </a:t>
            </a:r>
            <a:r>
              <a:rPr lang="en-US" i="1" dirty="0"/>
              <a:t>without requiring clinical licensure</a:t>
            </a:r>
            <a:r>
              <a:rPr lang="en-US" dirty="0"/>
              <a:t>. Even national guidance on Medicaid has recently changed to indicate that peers do not need to be supervised by clinicians. </a:t>
            </a:r>
            <a:endParaRPr lang="en-US">
              <a:ea typeface="Calibri"/>
              <a:cs typeface="Calibri"/>
            </a:endParaRPr>
          </a:p>
          <a:p>
            <a:endParaRPr lang="en-US"/>
          </a:p>
          <a:p>
            <a:r>
              <a:rPr lang="en-US" dirty="0"/>
              <a:t>In fact, that leads us to our third tip – stick to the Core Values and Competencies of Peer Support. If you’ve been to any of our supervisor trainings or Learning Collaboratives before, you’ve heard us refer to both of these national documents many times. One thing that all of our national sources recommend is that peers should be supervised by peers – and that we should establish career ladders for our RSS professionals that want to stay peers. Too often, recovery support staff are told that the only way for them to advance in their careers is to pursue clinical education, and many of us want to find ways to progress without losing what makes our role unique. So as a supervisor, anytime you can create leadership opportunities for your recovery support staff that stick within those Core Values and Competencies of Peer Support, you’re helping to move the profession forward.  And the final tip, we encourage you to make sure the job descriptions of all of your staff have been recently updated to accurately reflect what they do on a daily basis, and that each of your staff keeps a copy of their job descriptions nearby, so that if there’s ever a question about who’s job it is to do a particular task, it can be quickly answered. </a:t>
            </a:r>
            <a:endParaRPr lang="en-US">
              <a:ea typeface="Calibri"/>
              <a:cs typeface="Calibri"/>
            </a:endParaRPr>
          </a:p>
          <a:p>
            <a:endParaRPr lang="en-US">
              <a:ea typeface="Calibri"/>
              <a:cs typeface="Calibri"/>
            </a:endParaRPr>
          </a:p>
          <a:p>
            <a:r>
              <a:rPr lang="en-US" dirty="0">
                <a:ea typeface="Calibri"/>
                <a:cs typeface="Calibri"/>
              </a:rPr>
              <a:t>10:35 AM</a:t>
            </a:r>
          </a:p>
        </p:txBody>
      </p:sp>
      <p:sp>
        <p:nvSpPr>
          <p:cNvPr id="4" name="Slide Number Placeholder 3"/>
          <p:cNvSpPr>
            <a:spLocks noGrp="1"/>
          </p:cNvSpPr>
          <p:nvPr>
            <p:ph type="sldNum" sz="quarter" idx="5"/>
          </p:nvPr>
        </p:nvSpPr>
        <p:spPr/>
        <p:txBody>
          <a:bodyPr/>
          <a:lstStyle/>
          <a:p>
            <a:fld id="{BBB97767-1C31-42AC-90B1-0B2F92E19852}" type="slidenum">
              <a:rPr lang="en-US"/>
              <a:t>33</a:t>
            </a:fld>
            <a:endParaRPr lang="en-US"/>
          </a:p>
        </p:txBody>
      </p:sp>
    </p:spTree>
    <p:extLst>
      <p:ext uri="{BB962C8B-B14F-4D97-AF65-F5344CB8AC3E}">
        <p14:creationId xmlns:p14="http://schemas.microsoft.com/office/powerpoint/2010/main" val="498668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Slide 34: Mark</a:t>
            </a:r>
            <a:endParaRPr lang="en-US" dirty="0"/>
          </a:p>
          <a:p>
            <a:r>
              <a:rPr lang="en-US" dirty="0">
                <a:ea typeface="Calibri"/>
                <a:cs typeface="Calibri"/>
              </a:rPr>
              <a:t>2 minutes</a:t>
            </a:r>
          </a:p>
          <a:p>
            <a:endParaRPr lang="en-US">
              <a:ea typeface="Calibri"/>
              <a:cs typeface="Calibri"/>
            </a:endParaRPr>
          </a:p>
          <a:p>
            <a:r>
              <a:rPr lang="en-US" dirty="0">
                <a:ea typeface="Calibri"/>
                <a:cs typeface="Calibri"/>
              </a:rPr>
              <a:t>For the last slide of our presentation today, we’re going to give you some strategies for reducing and redirecting peer role drift. </a:t>
            </a:r>
          </a:p>
          <a:p>
            <a:endParaRPr lang="en-US" i="1"/>
          </a:p>
          <a:p>
            <a:r>
              <a:rPr lang="en-US" b="0" dirty="0"/>
              <a:t>Some of the warning signs to watch for include listening to see if the RSS is using excessive </a:t>
            </a:r>
            <a:r>
              <a:rPr lang="en-US" dirty="0"/>
              <a:t>clinical or stigmatizing language (for example, referring to symptoms or diagnoses). Keep an eye on the tasks you’re assigning to the RSS staff – as we mentioned earlier in the presentation, if an RSS is being asked to handle medications, or collect urine screens, on a regular basis, that could be an issue. If they’re being asked to be involved with restraints or involuntary treatment, that’s a big issue because it’s against their professional Code of Ethics.  </a:t>
            </a:r>
            <a:endParaRPr lang="en-US" dirty="0">
              <a:ea typeface="Calibri"/>
              <a:cs typeface="Calibri"/>
            </a:endParaRPr>
          </a:p>
          <a:p>
            <a:r>
              <a:rPr lang="en-US" dirty="0">
                <a:ea typeface="Calibri"/>
                <a:cs typeface="Calibri"/>
              </a:rPr>
              <a:t>Another thing to watch for is if the RSS is b</a:t>
            </a:r>
            <a:r>
              <a:rPr lang="en-US" dirty="0"/>
              <a:t>eing left out of important meetings, or doesn’t feel comfortable speaking up, even when they are invited. Or if you notice other staff asking them to talk individuals into following the team’s recommendations, that is a big sign of peer role drift. </a:t>
            </a:r>
            <a:endParaRPr lang="en-US" dirty="0">
              <a:ea typeface="Calibri"/>
              <a:cs typeface="Calibri"/>
            </a:endParaRPr>
          </a:p>
          <a:p>
            <a:endParaRPr lang="en-US">
              <a:ea typeface="Calibri"/>
              <a:cs typeface="Calibri"/>
            </a:endParaRPr>
          </a:p>
          <a:p>
            <a:r>
              <a:rPr lang="en-US" dirty="0">
                <a:ea typeface="Calibri"/>
                <a:cs typeface="Calibri"/>
              </a:rPr>
              <a:t>So sometimes, you might </a:t>
            </a:r>
            <a:r>
              <a:rPr lang="en-US" b="0" dirty="0"/>
              <a:t>not even notice these warning signs until things have already gotten out of hand – what then? How do you address peer role drift when it’s already happened?</a:t>
            </a:r>
            <a:r>
              <a:rPr lang="en-US" dirty="0"/>
              <a:t> </a:t>
            </a:r>
            <a:r>
              <a:rPr lang="en-US" b="0" dirty="0"/>
              <a:t>One way is to get some q</a:t>
            </a:r>
            <a:r>
              <a:rPr lang="en-US" dirty="0"/>
              <a:t>uality peer-led training, and not just for the peers.  You also want to push for having peers represented in leadership roles at your organization, and ensure that decisions are made in a transparent way for everyone involved, not just peer staff.  This is part of an overall recovery-oriented organizational culture, where peers and all staff feel empowered to advocate, not just for the people they’re providing services to, but for themselves, as well. </a:t>
            </a:r>
            <a:endParaRPr lang="en-US" dirty="0">
              <a:ea typeface="Calibri"/>
              <a:cs typeface="Calibri"/>
            </a:endParaRPr>
          </a:p>
          <a:p>
            <a:endParaRPr lang="en-US">
              <a:ea typeface="Calibri"/>
              <a:cs typeface="Calibri"/>
            </a:endParaRPr>
          </a:p>
          <a:p>
            <a:r>
              <a:rPr lang="en-US" dirty="0">
                <a:ea typeface="Calibri"/>
                <a:cs typeface="Calibri"/>
              </a:rPr>
              <a:t>With that, I'm going to turn it back over to Nicolette.</a:t>
            </a:r>
          </a:p>
          <a:p>
            <a:endParaRPr lang="en-US" dirty="0">
              <a:ea typeface="Calibri"/>
              <a:cs typeface="Calibri"/>
            </a:endParaRPr>
          </a:p>
          <a:p>
            <a:r>
              <a:rPr lang="en-US" dirty="0">
                <a:ea typeface="Calibri"/>
                <a:cs typeface="Calibri"/>
              </a:rPr>
              <a:t>10:37 AM</a:t>
            </a:r>
          </a:p>
        </p:txBody>
      </p:sp>
      <p:sp>
        <p:nvSpPr>
          <p:cNvPr id="4" name="Slide Number Placeholder 3"/>
          <p:cNvSpPr>
            <a:spLocks noGrp="1"/>
          </p:cNvSpPr>
          <p:nvPr>
            <p:ph type="sldNum" sz="quarter" idx="5"/>
          </p:nvPr>
        </p:nvSpPr>
        <p:spPr/>
        <p:txBody>
          <a:bodyPr/>
          <a:lstStyle/>
          <a:p>
            <a:fld id="{BBB97767-1C31-42AC-90B1-0B2F92E19852}" type="slidenum">
              <a:rPr lang="en-US"/>
              <a:t>34</a:t>
            </a:fld>
            <a:endParaRPr lang="en-US"/>
          </a:p>
        </p:txBody>
      </p:sp>
    </p:spTree>
    <p:extLst>
      <p:ext uri="{BB962C8B-B14F-4D97-AF65-F5344CB8AC3E}">
        <p14:creationId xmlns:p14="http://schemas.microsoft.com/office/powerpoint/2010/main" val="3789139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57"/>
              </a:spcAft>
            </a:pPr>
            <a:r>
              <a:rPr lang="en-US" dirty="0">
                <a:latin typeface="Arial"/>
                <a:ea typeface="Calibri"/>
                <a:cs typeface="Arial"/>
              </a:rPr>
              <a:t>30 seconds</a:t>
            </a:r>
            <a:endParaRPr lang="en-US" dirty="0"/>
          </a:p>
          <a:p>
            <a:pPr>
              <a:lnSpc>
                <a:spcPct val="114999"/>
              </a:lnSpc>
              <a:spcAft>
                <a:spcPts val="1057"/>
              </a:spcAft>
            </a:pPr>
            <a:endParaRPr lang="en-US">
              <a:latin typeface="Arial"/>
              <a:ea typeface="Calibri"/>
              <a:cs typeface="Arial"/>
            </a:endParaRPr>
          </a:p>
          <a:p>
            <a:pPr>
              <a:lnSpc>
                <a:spcPct val="114999"/>
              </a:lnSpc>
              <a:spcAft>
                <a:spcPts val="1057"/>
              </a:spcAft>
            </a:pPr>
            <a:r>
              <a:rPr lang="en-US" dirty="0">
                <a:latin typeface="Arial"/>
                <a:ea typeface="Calibri"/>
                <a:cs typeface="Arial"/>
              </a:rPr>
              <a:t>Slide</a:t>
            </a:r>
            <a:r>
              <a:rPr lang="en-US" sz="1200" dirty="0">
                <a:solidFill>
                  <a:schemeClr val="tx1"/>
                </a:solidFill>
                <a:latin typeface="Arial"/>
                <a:ea typeface="Calibri"/>
                <a:cs typeface="Arial"/>
              </a:rPr>
              <a:t> </a:t>
            </a:r>
            <a:r>
              <a:rPr lang="en-US" dirty="0">
                <a:latin typeface="Arial"/>
                <a:ea typeface="Calibri"/>
                <a:cs typeface="Arial"/>
              </a:rPr>
              <a:t>35</a:t>
            </a:r>
            <a:r>
              <a:rPr lang="en-US" sz="1200" dirty="0">
                <a:solidFill>
                  <a:schemeClr val="tx1"/>
                </a:solidFill>
                <a:latin typeface="Arial"/>
                <a:ea typeface="Calibri"/>
                <a:cs typeface="Arial"/>
              </a:rPr>
              <a:t> : </a:t>
            </a:r>
            <a:r>
              <a:rPr lang="en-US" dirty="0">
                <a:latin typeface="Arial"/>
                <a:ea typeface="Calibri"/>
                <a:cs typeface="Arial"/>
              </a:rPr>
              <a:t>Nicolette</a:t>
            </a:r>
            <a:endParaRPr lang="en-US" dirty="0"/>
          </a:p>
          <a:p>
            <a:pPr>
              <a:lnSpc>
                <a:spcPct val="115000"/>
              </a:lnSpc>
              <a:spcAft>
                <a:spcPts val="1057"/>
              </a:spcAft>
            </a:pPr>
            <a:r>
              <a:rPr lang="en-US" sz="1200" dirty="0">
                <a:solidFill>
                  <a:schemeClr val="tx1"/>
                </a:solidFill>
                <a:latin typeface="Arial"/>
                <a:ea typeface="Calibri"/>
                <a:cs typeface="Arial"/>
              </a:rPr>
              <a:t> </a:t>
            </a:r>
          </a:p>
          <a:p>
            <a:pPr>
              <a:lnSpc>
                <a:spcPct val="115000"/>
              </a:lnSpc>
              <a:spcAft>
                <a:spcPts val="1057"/>
              </a:spcAft>
            </a:pPr>
            <a:r>
              <a:rPr lang="en-US" sz="1200" dirty="0">
                <a:solidFill>
                  <a:schemeClr val="tx1"/>
                </a:solidFill>
                <a:latin typeface="Arial"/>
                <a:ea typeface="Calibri"/>
                <a:cs typeface="Arial"/>
              </a:rPr>
              <a:t>Now we are going to begin our time for your questions and comments. I’ll start with a review of the guidelines for hearing your questions and comments.</a:t>
            </a:r>
          </a:p>
          <a:p>
            <a:pPr>
              <a:lnSpc>
                <a:spcPct val="115000"/>
              </a:lnSpc>
              <a:spcAft>
                <a:spcPts val="1057"/>
              </a:spcAft>
            </a:pPr>
            <a:r>
              <a:rPr lang="en-US" sz="1200" dirty="0">
                <a:solidFill>
                  <a:schemeClr val="tx1"/>
                </a:solidFill>
                <a:latin typeface="Arial"/>
                <a:ea typeface="Calibri"/>
                <a:cs typeface="Arial"/>
              </a:rPr>
              <a:t>First, please use person-first language.</a:t>
            </a:r>
          </a:p>
          <a:p>
            <a:pPr>
              <a:lnSpc>
                <a:spcPct val="115000"/>
              </a:lnSpc>
              <a:spcAft>
                <a:spcPts val="1057"/>
              </a:spcAft>
            </a:pPr>
            <a:r>
              <a:rPr lang="en-US" sz="1200" dirty="0">
                <a:solidFill>
                  <a:schemeClr val="tx1"/>
                </a:solidFill>
                <a:latin typeface="Arial"/>
                <a:ea typeface="Calibri"/>
                <a:cs typeface="Arial"/>
              </a:rPr>
              <a:t>  </a:t>
            </a:r>
          </a:p>
          <a:p>
            <a:pPr>
              <a:lnSpc>
                <a:spcPct val="115000"/>
              </a:lnSpc>
              <a:spcAft>
                <a:spcPts val="1057"/>
              </a:spcAft>
            </a:pPr>
            <a:r>
              <a:rPr lang="en-US" sz="1200" dirty="0">
                <a:solidFill>
                  <a:schemeClr val="tx1"/>
                </a:solidFill>
                <a:latin typeface="Arial"/>
                <a:ea typeface="Calibri"/>
                <a:cs typeface="Arial"/>
              </a:rPr>
              <a:t>Next, please spell out all acronyms and don’t hesitate to ask one of the presenters to spell out an acronym if you aren’t familiar with it.</a:t>
            </a:r>
          </a:p>
          <a:p>
            <a:pPr>
              <a:lnSpc>
                <a:spcPct val="115000"/>
              </a:lnSpc>
              <a:spcAft>
                <a:spcPts val="1057"/>
              </a:spcAft>
            </a:pPr>
            <a:r>
              <a:rPr lang="en-US" sz="1200" dirty="0">
                <a:solidFill>
                  <a:schemeClr val="tx1"/>
                </a:solidFill>
                <a:latin typeface="Arial"/>
                <a:ea typeface="Calibri"/>
                <a:cs typeface="Arial"/>
              </a:rPr>
              <a:t>And lastly, keep an open mind about varying perspectives.  </a:t>
            </a:r>
          </a:p>
          <a:p>
            <a:pPr>
              <a:lnSpc>
                <a:spcPct val="115000"/>
              </a:lnSpc>
              <a:spcAft>
                <a:spcPts val="1057"/>
              </a:spcAft>
            </a:pPr>
            <a:endParaRPr lang="en-US" sz="12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57"/>
              </a:spcAft>
            </a:pPr>
            <a:r>
              <a:rPr lang="en-US" sz="1200" dirty="0">
                <a:solidFill>
                  <a:schemeClr val="tx1"/>
                </a:solidFill>
                <a:latin typeface="Arial"/>
                <a:ea typeface="Calibri"/>
                <a:cs typeface="Arial"/>
              </a:rPr>
              <a:t>We request that all questions and comments be relevant to today’s presentation topic, Cultural Humility in Supervision.</a:t>
            </a:r>
          </a:p>
          <a:p>
            <a:pPr>
              <a:lnSpc>
                <a:spcPct val="114999"/>
              </a:lnSpc>
              <a:spcAft>
                <a:spcPts val="1057"/>
              </a:spcAft>
            </a:pPr>
            <a:endParaRPr lang="en-US" sz="12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14999"/>
              </a:lnSpc>
              <a:spcAft>
                <a:spcPts val="1057"/>
              </a:spcAft>
            </a:pPr>
            <a:r>
              <a:rPr lang="en-US" dirty="0">
                <a:latin typeface="Arial"/>
                <a:ea typeface="Calibri"/>
                <a:cs typeface="Arial"/>
              </a:rPr>
              <a:t>10:38 AM</a:t>
            </a: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57"/>
              </a:spcAft>
            </a:pPr>
            <a:endParaRPr lang="en-US">
              <a:latin typeface="Arial" panose="020B0604020202020204" pitchFamily="34" charset="0"/>
              <a:ea typeface="Calibri" panose="020F0502020204030204" pitchFamily="34" charset="0"/>
              <a:cs typeface="Arial" panose="020B0604020202020204" pitchFamily="34"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E0FC910-0082-46B9-9192-15699E308B54}" type="slidenum">
              <a:rPr lang="en-US" smtClean="0"/>
              <a:t>35</a:t>
            </a:fld>
            <a:endParaRPr lang="en-US"/>
          </a:p>
        </p:txBody>
      </p:sp>
    </p:spTree>
    <p:extLst>
      <p:ext uri="{BB962C8B-B14F-4D97-AF65-F5344CB8AC3E}">
        <p14:creationId xmlns:p14="http://schemas.microsoft.com/office/powerpoint/2010/main" val="35283731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57"/>
              </a:spcAft>
            </a:pPr>
            <a:r>
              <a:rPr lang="en-US" dirty="0">
                <a:latin typeface="Arial"/>
                <a:ea typeface="Calibri"/>
                <a:cs typeface="Arial"/>
              </a:rPr>
              <a:t>Slide</a:t>
            </a:r>
            <a:r>
              <a:rPr lang="en-US" sz="1200" dirty="0">
                <a:latin typeface="Arial"/>
                <a:ea typeface="Calibri"/>
                <a:cs typeface="Arial"/>
              </a:rPr>
              <a:t> </a:t>
            </a:r>
            <a:r>
              <a:rPr lang="en-US" dirty="0">
                <a:latin typeface="Arial"/>
                <a:ea typeface="Calibri"/>
                <a:cs typeface="Arial"/>
              </a:rPr>
              <a:t>36</a:t>
            </a:r>
            <a:r>
              <a:rPr lang="en-US" sz="1200" dirty="0">
                <a:latin typeface="Arial"/>
                <a:ea typeface="Calibri"/>
                <a:cs typeface="Arial"/>
              </a:rPr>
              <a:t>:- </a:t>
            </a:r>
            <a:r>
              <a:rPr lang="en-US" dirty="0">
                <a:latin typeface="Arial"/>
                <a:ea typeface="Calibri"/>
                <a:cs typeface="Arial"/>
              </a:rPr>
              <a:t>Nicolette</a:t>
            </a:r>
            <a:endParaRPr lang="en-US" dirty="0">
              <a:ea typeface="Calibri"/>
              <a:cs typeface="Calibri"/>
            </a:endParaRPr>
          </a:p>
          <a:p>
            <a:pPr>
              <a:lnSpc>
                <a:spcPct val="114999"/>
              </a:lnSpc>
              <a:spcAft>
                <a:spcPts val="1057"/>
              </a:spcAft>
            </a:pPr>
            <a:r>
              <a:rPr lang="en-US" dirty="0">
                <a:latin typeface="Arial"/>
                <a:ea typeface="Calibri"/>
                <a:cs typeface="Arial"/>
              </a:rPr>
              <a:t>22 secs</a:t>
            </a:r>
          </a:p>
          <a:p>
            <a:pPr>
              <a:lnSpc>
                <a:spcPct val="114999"/>
              </a:lnSpc>
              <a:spcAft>
                <a:spcPts val="1057"/>
              </a:spcAft>
            </a:pPr>
            <a:endParaRPr lang="en-US" dirty="0">
              <a:latin typeface="Arial"/>
              <a:ea typeface="Calibri"/>
              <a:cs typeface="Arial"/>
            </a:endParaRPr>
          </a:p>
          <a:p>
            <a:pPr>
              <a:lnSpc>
                <a:spcPct val="114999"/>
              </a:lnSpc>
              <a:spcAft>
                <a:spcPts val="1057"/>
              </a:spcAft>
            </a:pPr>
            <a:endParaRPr lang="en-US" dirty="0">
              <a:latin typeface="Arial"/>
              <a:ea typeface="Calibri"/>
              <a:cs typeface="Arial"/>
            </a:endParaRPr>
          </a:p>
          <a:p>
            <a:pPr>
              <a:lnSpc>
                <a:spcPct val="115000"/>
              </a:lnSpc>
              <a:spcAft>
                <a:spcPts val="1057"/>
              </a:spcAft>
            </a:pPr>
            <a:r>
              <a:rPr lang="en-US" sz="1200" dirty="0">
                <a:latin typeface="Arial"/>
                <a:ea typeface="Calibri"/>
                <a:cs typeface="Arial"/>
              </a:rPr>
              <a:t>Please note that we are requesting your questions or comments be no more than two minutes. </a:t>
            </a:r>
          </a:p>
          <a:p>
            <a:pPr>
              <a:lnSpc>
                <a:spcPct val="115000"/>
              </a:lnSpc>
              <a:spcAft>
                <a:spcPts val="1057"/>
              </a:spcAft>
            </a:pPr>
            <a:r>
              <a:rPr lang="en-US" sz="1200" dirty="0">
                <a:latin typeface="Arial"/>
                <a:ea typeface="Calibri"/>
                <a:cs typeface="Arial"/>
              </a:rPr>
              <a:t>Lastly, try to conclude with “thank you” when you are finished speaking.  This is not only polite, it also helps us to know that you are finished, and we can move on to the next question. </a:t>
            </a:r>
          </a:p>
          <a:p>
            <a:endParaRPr lang="en-US"/>
          </a:p>
          <a:p>
            <a:r>
              <a:rPr lang="en-US" dirty="0">
                <a:ea typeface="Calibri"/>
                <a:cs typeface="Calibri"/>
              </a:rPr>
              <a:t>10:38 AM</a:t>
            </a:r>
          </a:p>
        </p:txBody>
      </p:sp>
      <p:sp>
        <p:nvSpPr>
          <p:cNvPr id="4" name="Slide Number Placeholder 3"/>
          <p:cNvSpPr>
            <a:spLocks noGrp="1"/>
          </p:cNvSpPr>
          <p:nvPr>
            <p:ph type="sldNum" sz="quarter" idx="5"/>
          </p:nvPr>
        </p:nvSpPr>
        <p:spPr/>
        <p:txBody>
          <a:bodyPr/>
          <a:lstStyle/>
          <a:p>
            <a:fld id="{5E0FC910-0082-46B9-9192-15699E308B54}" type="slidenum">
              <a:rPr lang="en-US" smtClean="0"/>
              <a:t>36</a:t>
            </a:fld>
            <a:endParaRPr lang="en-US"/>
          </a:p>
        </p:txBody>
      </p:sp>
    </p:spTree>
    <p:extLst>
      <p:ext uri="{BB962C8B-B14F-4D97-AF65-F5344CB8AC3E}">
        <p14:creationId xmlns:p14="http://schemas.microsoft.com/office/powerpoint/2010/main" val="718172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Aft>
                <a:spcPts val="1057"/>
              </a:spcAft>
            </a:pPr>
            <a:endParaRPr lang="en-US">
              <a:latin typeface="Arial"/>
              <a:ea typeface="Calibri" panose="020F0502020204030204" pitchFamily="34" charset="0"/>
              <a:cs typeface="Arial"/>
            </a:endParaRPr>
          </a:p>
          <a:p>
            <a:pPr>
              <a:lnSpc>
                <a:spcPct val="114999"/>
              </a:lnSpc>
              <a:spcAft>
                <a:spcPts val="1057"/>
              </a:spcAft>
            </a:pPr>
            <a:r>
              <a:rPr lang="en-US" dirty="0">
                <a:latin typeface="Arial"/>
                <a:ea typeface="Arial" panose="020B0604020202020204" pitchFamily="34" charset="0"/>
                <a:cs typeface="Arial"/>
              </a:rPr>
              <a:t>Slide</a:t>
            </a:r>
            <a:r>
              <a:rPr lang="en-US" sz="1200" dirty="0">
                <a:latin typeface="Arial"/>
                <a:ea typeface="Arial" panose="020B0604020202020204" pitchFamily="34" charset="0"/>
                <a:cs typeface="Arial"/>
              </a:rPr>
              <a:t> </a:t>
            </a:r>
            <a:r>
              <a:rPr lang="en-US" dirty="0">
                <a:latin typeface="Arial"/>
                <a:ea typeface="Arial" panose="020B0604020202020204" pitchFamily="34" charset="0"/>
                <a:cs typeface="Arial"/>
              </a:rPr>
              <a:t>37</a:t>
            </a:r>
            <a:r>
              <a:rPr lang="en-US" sz="1200" dirty="0">
                <a:latin typeface="Arial"/>
                <a:ea typeface="Arial" panose="020B0604020202020204" pitchFamily="34" charset="0"/>
                <a:cs typeface="Arial"/>
              </a:rPr>
              <a:t>: </a:t>
            </a:r>
            <a:r>
              <a:rPr lang="en-US" dirty="0">
                <a:latin typeface="Arial"/>
                <a:ea typeface="Arial" panose="020B0604020202020204" pitchFamily="34" charset="0"/>
                <a:cs typeface="Arial"/>
              </a:rPr>
              <a:t>Nicolette </a:t>
            </a:r>
            <a:endParaRPr lang="en-US" dirty="0">
              <a:latin typeface="Arial"/>
              <a:ea typeface="Calibri" panose="020F0502020204030204" pitchFamily="34" charset="0"/>
              <a:cs typeface="Arial"/>
            </a:endParaRPr>
          </a:p>
          <a:p>
            <a:pPr>
              <a:lnSpc>
                <a:spcPct val="114999"/>
              </a:lnSpc>
              <a:spcAft>
                <a:spcPts val="1057"/>
              </a:spcAft>
            </a:pPr>
            <a:r>
              <a:rPr lang="en-US" dirty="0">
                <a:latin typeface="Arial"/>
                <a:ea typeface="Arial" panose="020B0604020202020204" pitchFamily="34" charset="0"/>
                <a:cs typeface="Arial"/>
              </a:rPr>
              <a:t>30 secs</a:t>
            </a:r>
            <a:endParaRPr lang="en-US" dirty="0">
              <a:latin typeface="Arial"/>
              <a:ea typeface="Calibri" panose="020F0502020204030204" pitchFamily="34" charset="0"/>
              <a:cs typeface="Calibri"/>
            </a:endParaRPr>
          </a:p>
          <a:p>
            <a:pPr>
              <a:lnSpc>
                <a:spcPct val="114999"/>
              </a:lnSpc>
              <a:spcAft>
                <a:spcPts val="1057"/>
              </a:spcAft>
            </a:pPr>
            <a:endParaRPr lang="en-US" dirty="0">
              <a:latin typeface="Calibri"/>
              <a:ea typeface="Calibri"/>
              <a:cs typeface="Calibri"/>
            </a:endParaRPr>
          </a:p>
          <a:p>
            <a:pPr>
              <a:lnSpc>
                <a:spcPct val="115000"/>
              </a:lnSpc>
              <a:spcAft>
                <a:spcPts val="1057"/>
              </a:spcAft>
            </a:pPr>
            <a:r>
              <a:rPr lang="en-US" sz="1200" dirty="0">
                <a:latin typeface="Arial"/>
                <a:ea typeface="Arial" panose="020B0604020202020204" pitchFamily="34" charset="0"/>
                <a:cs typeface="Arial"/>
              </a:rPr>
              <a:t>If you have input on a question asked, or simply have a comment, please use the raise hand feature and I will call on you.</a:t>
            </a:r>
          </a:p>
          <a:p>
            <a:pPr>
              <a:lnSpc>
                <a:spcPct val="115000"/>
              </a:lnSpc>
              <a:spcAft>
                <a:spcPts val="1057"/>
              </a:spcAft>
            </a:pPr>
            <a:endParaRPr lang="en-US" sz="120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57"/>
              </a:spcAft>
            </a:pPr>
            <a:r>
              <a:rPr lang="en-US" sz="1200" dirty="0">
                <a:latin typeface="Arial"/>
                <a:ea typeface="Arial" panose="020B0604020202020204" pitchFamily="34" charset="0"/>
                <a:cs typeface="Arial"/>
              </a:rPr>
              <a:t>Individuals available to respond to your questions and comments today include </a:t>
            </a:r>
            <a:r>
              <a:rPr lang="en-US" dirty="0">
                <a:latin typeface="Arial"/>
                <a:ea typeface="Arial" panose="020B0604020202020204" pitchFamily="34" charset="0"/>
                <a:cs typeface="Arial"/>
              </a:rPr>
              <a:t>Mark R. Williams, Sean Johnson, Lisa Donnelly, and Nanette Larson</a:t>
            </a:r>
            <a:endParaRPr lang="en-US" sz="1200" i="1" dirty="0">
              <a:highlight>
                <a:srgbClr val="FFFF00"/>
              </a:highlight>
              <a:latin typeface="Arial"/>
              <a:ea typeface="Arial" panose="020B0604020202020204" pitchFamily="34" charset="0"/>
              <a:cs typeface="Arial"/>
            </a:endParaRPr>
          </a:p>
          <a:p>
            <a:pPr>
              <a:lnSpc>
                <a:spcPct val="115000"/>
              </a:lnSpc>
              <a:spcAft>
                <a:spcPts val="1057"/>
              </a:spcAft>
            </a:pPr>
            <a:endParaRPr lang="en-US" sz="120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57"/>
              </a:spcAft>
            </a:pPr>
            <a:r>
              <a:rPr lang="en-US" sz="1200" dirty="0">
                <a:latin typeface="Arial"/>
                <a:ea typeface="Arial" panose="020B0604020202020204" pitchFamily="34" charset="0"/>
                <a:cs typeface="Arial"/>
              </a:rPr>
              <a:t>Please use the raise your hand feature now to begin asking your questions. I will call on an individual and unmute their line as I call on them. Please remember to push the hand button again to lower your hand after we have called on you.</a:t>
            </a:r>
          </a:p>
          <a:p>
            <a:pPr>
              <a:lnSpc>
                <a:spcPct val="115000"/>
              </a:lnSpc>
              <a:spcAft>
                <a:spcPts val="1057"/>
              </a:spcAft>
            </a:pPr>
            <a:r>
              <a:rPr lang="en-US" sz="1200" dirty="0">
                <a:latin typeface="Arial"/>
                <a:ea typeface="Arial" panose="020B0604020202020204" pitchFamily="34" charset="0"/>
                <a:cs typeface="Arial"/>
              </a:rPr>
              <a:t> Thank you and let’s begin our Q&amp;A and comment section!</a:t>
            </a:r>
            <a:endParaRPr lang="en-US" sz="1200" dirty="0">
              <a:latin typeface="Arial"/>
              <a:ea typeface="Calibri" panose="020F0502020204030204" pitchFamily="34" charset="0"/>
              <a:cs typeface="Arial"/>
            </a:endParaRPr>
          </a:p>
          <a:p>
            <a:pPr>
              <a:lnSpc>
                <a:spcPct val="115000"/>
              </a:lnSpc>
              <a:spcAft>
                <a:spcPts val="1057"/>
              </a:spcAft>
            </a:pPr>
            <a:endParaRPr lang="en-US" sz="120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57"/>
              </a:spcAft>
            </a:pPr>
            <a:r>
              <a:rPr lang="en-US" sz="1200" dirty="0">
                <a:latin typeface="Arial"/>
                <a:ea typeface="Calibri"/>
                <a:cs typeface="Arial"/>
              </a:rPr>
              <a:t>Next slide at 10:55 am</a:t>
            </a:r>
          </a:p>
        </p:txBody>
      </p:sp>
      <p:sp>
        <p:nvSpPr>
          <p:cNvPr id="4" name="Slide Number Placeholder 3"/>
          <p:cNvSpPr>
            <a:spLocks noGrp="1"/>
          </p:cNvSpPr>
          <p:nvPr>
            <p:ph type="sldNum" sz="quarter" idx="5"/>
          </p:nvPr>
        </p:nvSpPr>
        <p:spPr/>
        <p:txBody>
          <a:bodyPr/>
          <a:lstStyle/>
          <a:p>
            <a:pPr defTabSz="483306">
              <a:defRPr/>
            </a:pPr>
            <a:fld id="{5E0FC910-0082-46B9-9192-15699E308B54}" type="slidenum">
              <a:rPr lang="en-US">
                <a:solidFill>
                  <a:prstClr val="black"/>
                </a:solidFill>
                <a:latin typeface="Calibri" panose="020F0502020204030204"/>
              </a:rPr>
              <a:pPr defTabSz="483306">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41382444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2: Host</a:t>
            </a:r>
            <a:endParaRPr lang="en-US">
              <a:solidFill>
                <a:srgbClr val="444444"/>
              </a:solidFill>
            </a:endParaRPr>
          </a:p>
          <a:p>
            <a:r>
              <a:rPr lang="en-US"/>
              <a:t>30 sec</a:t>
            </a:r>
            <a:endParaRPr lang="en-US">
              <a:solidFill>
                <a:srgbClr val="444444"/>
              </a:solidFill>
            </a:endParaRPr>
          </a:p>
          <a:p>
            <a:endParaRPr lang="en-US"/>
          </a:p>
          <a:p>
            <a:r>
              <a:rPr lang="en-US"/>
              <a:t>Before we begin our presentation today, I wanted to provide information on those who comprise the CRSS/CPRS Supervisor Training Work Group.</a:t>
            </a:r>
            <a:endParaRPr lang="en-US">
              <a:solidFill>
                <a:srgbClr val="444444"/>
              </a:solidFill>
              <a:ea typeface="Calibri"/>
              <a:cs typeface="Calibri"/>
            </a:endParaRPr>
          </a:p>
          <a:p>
            <a:endParaRPr lang="en-US">
              <a:solidFill>
                <a:srgbClr val="444444"/>
              </a:solidFill>
            </a:endParaRPr>
          </a:p>
          <a:p>
            <a:r>
              <a:rPr lang="en-US"/>
              <a:t>Those featured here work diligently year-round to plan, prepare, and present our supervisor trainings and help supervisors around the state get their questions answered. </a:t>
            </a:r>
            <a:endParaRPr lang="en-US">
              <a:solidFill>
                <a:srgbClr val="444444"/>
              </a:solidFill>
            </a:endParaRPr>
          </a:p>
          <a:p>
            <a:endParaRPr lang="en-US">
              <a:solidFill>
                <a:srgbClr val="444444"/>
              </a:solidFill>
            </a:endParaRPr>
          </a:p>
          <a:p>
            <a:r>
              <a:rPr lang="en-US"/>
              <a:t>If you are interested in joining our supervisor training work group, or have any feedback on the trainings, please email Nicolette Rivera at: </a:t>
            </a:r>
            <a:r>
              <a:rPr lang="en-US">
                <a:hlinkClick r:id="rId3"/>
              </a:rPr>
              <a:t>Nicolette.rivera@illinois.gov</a:t>
            </a:r>
            <a:r>
              <a:rPr lang="en-US"/>
              <a:t>.</a:t>
            </a:r>
          </a:p>
        </p:txBody>
      </p:sp>
      <p:sp>
        <p:nvSpPr>
          <p:cNvPr id="4" name="Slide Number Placeholder 3"/>
          <p:cNvSpPr>
            <a:spLocks noGrp="1"/>
          </p:cNvSpPr>
          <p:nvPr>
            <p:ph type="sldNum" sz="quarter" idx="5"/>
          </p:nvPr>
        </p:nvSpPr>
        <p:spPr/>
        <p:txBody>
          <a:bodyPr/>
          <a:lstStyle/>
          <a:p>
            <a:fld id="{F8AF3B7F-86CF-4EDD-A96D-198BBDBED44A}" type="slidenum">
              <a:rPr lang="en-US" smtClean="0"/>
              <a:t>38</a:t>
            </a:fld>
            <a:endParaRPr lang="en-US"/>
          </a:p>
        </p:txBody>
      </p:sp>
    </p:spTree>
    <p:extLst>
      <p:ext uri="{BB962C8B-B14F-4D97-AF65-F5344CB8AC3E}">
        <p14:creationId xmlns:p14="http://schemas.microsoft.com/office/powerpoint/2010/main" val="1819218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200" dirty="0">
                <a:latin typeface="Arial"/>
                <a:ea typeface="Calibri"/>
                <a:cs typeface="Arial"/>
              </a:rPr>
              <a:t>Slide XX:  Host</a:t>
            </a:r>
          </a:p>
          <a:p>
            <a:pPr>
              <a:lnSpc>
                <a:spcPct val="107000"/>
              </a:lnSpc>
              <a:spcAft>
                <a:spcPts val="846"/>
              </a:spcAft>
            </a:pPr>
            <a:r>
              <a:rPr lang="en-US" sz="1200" dirty="0">
                <a:latin typeface="Arial"/>
                <a:ea typeface="Calibri"/>
                <a:cs typeface="Arial"/>
              </a:rPr>
              <a:t> </a:t>
            </a:r>
            <a:r>
              <a:rPr lang="en-US" sz="1200" dirty="0">
                <a:latin typeface="Arial"/>
                <a:ea typeface="Yu Mincho"/>
                <a:cs typeface="Arial"/>
              </a:rPr>
              <a:t>30 seconds</a:t>
            </a:r>
          </a:p>
          <a:p>
            <a:pPr>
              <a:lnSpc>
                <a:spcPct val="107000"/>
              </a:lnSpc>
              <a:spcAft>
                <a:spcPts val="846"/>
              </a:spcAft>
            </a:pPr>
            <a:endParaRPr lang="en-US" sz="1200">
              <a:latin typeface="Arial" panose="020B0604020202020204" pitchFamily="34" charset="0"/>
              <a:ea typeface="Yu Mincho" panose="02020400000000000000" pitchFamily="18" charset="-128"/>
              <a:cs typeface="Arial" panose="020B0604020202020204" pitchFamily="34" charset="0"/>
            </a:endParaRPr>
          </a:p>
          <a:p>
            <a:pPr defTabSz="966612">
              <a:lnSpc>
                <a:spcPct val="107000"/>
              </a:lnSpc>
              <a:spcAft>
                <a:spcPts val="846"/>
              </a:spcAft>
              <a:defRPr/>
            </a:pPr>
            <a:endParaRPr lang="en-US" sz="1200">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US" sz="1200" dirty="0">
                <a:latin typeface="Arial"/>
                <a:ea typeface="Yu Mincho"/>
                <a:cs typeface="Arial"/>
              </a:rPr>
              <a:t>You can obtain more information </a:t>
            </a:r>
            <a:r>
              <a:rPr lang="en-US" dirty="0">
                <a:latin typeface="Arial"/>
                <a:ea typeface="Yu Mincho"/>
                <a:cs typeface="Arial"/>
              </a:rPr>
              <a:t>about the CRSS/CPRS certification at</a:t>
            </a:r>
            <a:r>
              <a:rPr lang="en-US" sz="1200" dirty="0">
                <a:latin typeface="Arial"/>
                <a:ea typeface="Yu Mincho"/>
                <a:cs typeface="Arial"/>
              </a:rPr>
              <a:t> the Illinois Certification Board’s website  www.iaodapca.org</a:t>
            </a:r>
            <a:r>
              <a:rPr lang="en-US" sz="1200" dirty="0">
                <a:latin typeface="Arial"/>
                <a:ea typeface="Calibri"/>
                <a:cs typeface="Arial"/>
              </a:rPr>
              <a:t> or by going to the DHS website and </a:t>
            </a:r>
            <a:r>
              <a:rPr lang="en-US" dirty="0">
                <a:latin typeface="Arial"/>
                <a:ea typeface="Calibri"/>
                <a:cs typeface="Arial"/>
              </a:rPr>
              <a:t>clicking</a:t>
            </a:r>
            <a:r>
              <a:rPr lang="en-US" sz="1200" dirty="0">
                <a:latin typeface="Arial"/>
                <a:ea typeface="Calibri"/>
                <a:cs typeface="Arial"/>
              </a:rPr>
              <a:t> on “Recovery Support Services”</a:t>
            </a:r>
          </a:p>
        </p:txBody>
      </p:sp>
      <p:sp>
        <p:nvSpPr>
          <p:cNvPr id="4" name="Slide Number Placeholder 3"/>
          <p:cNvSpPr>
            <a:spLocks noGrp="1"/>
          </p:cNvSpPr>
          <p:nvPr>
            <p:ph type="sldNum" sz="quarter" idx="5"/>
          </p:nvPr>
        </p:nvSpPr>
        <p:spPr/>
        <p:txBody>
          <a:bodyPr/>
          <a:lstStyle/>
          <a:p>
            <a:fld id="{5E0FC910-0082-46B9-9192-15699E308B54}" type="slidenum">
              <a:rPr lang="en-US" smtClean="0"/>
              <a:t>39</a:t>
            </a:fld>
            <a:endParaRPr lang="en-US"/>
          </a:p>
        </p:txBody>
      </p:sp>
    </p:spTree>
    <p:extLst>
      <p:ext uri="{BB962C8B-B14F-4D97-AF65-F5344CB8AC3E}">
        <p14:creationId xmlns:p14="http://schemas.microsoft.com/office/powerpoint/2010/main" val="1063644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1 minute</a:t>
            </a:r>
            <a:endParaRPr lang="en-US" dirty="0"/>
          </a:p>
          <a:p>
            <a:endParaRPr lang="en-US">
              <a:latin typeface="Arial"/>
              <a:cs typeface="Arial"/>
            </a:endParaRPr>
          </a:p>
          <a:p>
            <a:r>
              <a:rPr lang="en-US" dirty="0">
                <a:latin typeface="Arial"/>
                <a:cs typeface="Arial"/>
              </a:rPr>
              <a:t>Slide 5: Nicolette</a:t>
            </a:r>
            <a:endParaRPr lang="en-US" dirty="0"/>
          </a:p>
          <a:p>
            <a:pPr lvl="0"/>
            <a:endParaRPr lang="en-US">
              <a:latin typeface="Arial" panose="020B0604020202020204" pitchFamily="34" charset="0"/>
              <a:cs typeface="Arial" panose="020B0604020202020204" pitchFamily="34" charset="0"/>
            </a:endParaRPr>
          </a:p>
          <a:p>
            <a:pPr lvl="0"/>
            <a:r>
              <a:rPr lang="en-US" dirty="0">
                <a:latin typeface="Arial"/>
                <a:cs typeface="Arial"/>
              </a:rPr>
              <a:t>I’m going to provide a brief </a:t>
            </a:r>
            <a:r>
              <a:rPr lang="en-US" b="1" dirty="0">
                <a:latin typeface="Arial"/>
                <a:cs typeface="Arial"/>
              </a:rPr>
              <a:t>orientation to </a:t>
            </a:r>
            <a:r>
              <a:rPr lang="en-US" b="1" dirty="0" err="1">
                <a:latin typeface="Arial"/>
                <a:cs typeface="Arial"/>
              </a:rPr>
              <a:t>WebEx</a:t>
            </a:r>
            <a:r>
              <a:rPr lang="en-US" dirty="0">
                <a:latin typeface="Arial"/>
                <a:cs typeface="Arial"/>
              </a:rPr>
              <a:t>, </a:t>
            </a:r>
          </a:p>
          <a:p>
            <a:pPr lvl="0"/>
            <a:endParaRPr lang="en-US" b="1">
              <a:latin typeface="Arial" panose="020B0604020202020204" pitchFamily="34" charset="0"/>
              <a:cs typeface="Arial" panose="020B0604020202020204" pitchFamily="34" charset="0"/>
            </a:endParaRPr>
          </a:p>
          <a:p>
            <a:pPr marL="845185" lvl="1" indent="-361950">
              <a:buAutoNum type="alphaLcParenR"/>
            </a:pPr>
            <a:r>
              <a:rPr lang="en-US" b="1" dirty="0">
                <a:latin typeface="Arial"/>
                <a:cs typeface="Arial"/>
              </a:rPr>
              <a:t>Closed Captioning: </a:t>
            </a:r>
            <a:r>
              <a:rPr lang="en-US" dirty="0">
                <a:latin typeface="Arial"/>
                <a:cs typeface="Arial"/>
              </a:rPr>
              <a:t>In the bottom left-hand corner you will now see a box that says cc. Click there to turn closed captioning on and off. </a:t>
            </a:r>
          </a:p>
          <a:p>
            <a:pPr marL="845185" lvl="1" indent="-361950">
              <a:buAutoNum type="alphaLcParenR"/>
            </a:pPr>
            <a:r>
              <a:rPr lang="en-US" b="1" dirty="0">
                <a:latin typeface="Arial"/>
                <a:cs typeface="Arial"/>
              </a:rPr>
              <a:t>Recording: </a:t>
            </a:r>
            <a:r>
              <a:rPr lang="en-US" dirty="0">
                <a:latin typeface="Arial"/>
                <a:cs typeface="Arial"/>
              </a:rPr>
              <a:t>Please note that we are recording today’s webinar. Please exit the webinar now if you do not want your participation recorded.</a:t>
            </a:r>
          </a:p>
          <a:p>
            <a:pPr marL="845185" lvl="1" indent="-361950">
              <a:buAutoNum type="alphaLcParenR"/>
            </a:pPr>
            <a:r>
              <a:rPr lang="en-US" b="1" dirty="0">
                <a:latin typeface="Arial"/>
                <a:cs typeface="Arial"/>
              </a:rPr>
              <a:t>Raise Hand Feature: </a:t>
            </a:r>
            <a:r>
              <a:rPr lang="en-US" dirty="0">
                <a:latin typeface="Arial"/>
                <a:cs typeface="Arial"/>
              </a:rPr>
              <a:t>To raise and lower your hand, click on the hand icon found towards the bottom of the window. </a:t>
            </a:r>
            <a:r>
              <a:rPr lang="en-US" dirty="0"/>
              <a:t> Please use your raise hand feature to ask a question or make a comment during the training.</a:t>
            </a:r>
            <a:r>
              <a:rPr lang="en-US" b="1" dirty="0"/>
              <a:t> </a:t>
            </a:r>
            <a:endParaRPr lang="en-US" b="1" dirty="0">
              <a:latin typeface="Arial"/>
              <a:cs typeface="Arial"/>
            </a:endParaRPr>
          </a:p>
          <a:p>
            <a:pPr marL="845185" lvl="1" indent="-361950">
              <a:buAutoNum type="alphaLcParenR"/>
            </a:pPr>
            <a:r>
              <a:rPr lang="en-US" b="1" dirty="0">
                <a:latin typeface="Arial"/>
                <a:cs typeface="Arial"/>
              </a:rPr>
              <a:t>Chat Box: </a:t>
            </a:r>
            <a:r>
              <a:rPr lang="en-US" dirty="0">
                <a:latin typeface="Arial"/>
                <a:cs typeface="Arial"/>
              </a:rPr>
              <a:t>You may also ask questions or make comments in the chat box</a:t>
            </a:r>
            <a:endParaRPr lang="en-US" b="1" dirty="0">
              <a:latin typeface="Arial"/>
              <a:cs typeface="Arial"/>
            </a:endParaRPr>
          </a:p>
          <a:p>
            <a:pPr marL="845185" lvl="1" indent="-361950" defTabSz="966612">
              <a:buFontTx/>
              <a:buAutoNum type="alphaLcParenR"/>
              <a:defRPr/>
            </a:pPr>
            <a:r>
              <a:rPr lang="en-US" b="1" dirty="0">
                <a:latin typeface="Arial"/>
                <a:cs typeface="Arial"/>
              </a:rPr>
              <a:t>Mute buttons:</a:t>
            </a:r>
            <a:r>
              <a:rPr lang="en-US" dirty="0">
                <a:latin typeface="Arial"/>
                <a:cs typeface="Arial"/>
              </a:rPr>
              <a:t> Please be sure to mute your phone or computer when not speaking. We try to mute everyone when they are done speaking, but we’re only human and sometime may forget.</a:t>
            </a:r>
          </a:p>
          <a:p>
            <a:pPr marL="483306" lvl="1" defTabSz="966612">
              <a:defRPr/>
            </a:pPr>
            <a:endParaRPr lang="en-US">
              <a:latin typeface="Arial" panose="020B0604020202020204" pitchFamily="34" charset="0"/>
              <a:cs typeface="Arial" panose="020B0604020202020204" pitchFamily="34" charset="0"/>
            </a:endParaRPr>
          </a:p>
          <a:p>
            <a:pPr marL="483235" lvl="1" defTabSz="966612">
              <a:defRPr/>
            </a:pPr>
            <a:endParaRPr lang="en-US">
              <a:latin typeface="Arial" panose="020B0604020202020204" pitchFamily="34" charset="0"/>
              <a:cs typeface="Arial" panose="020B0604020202020204" pitchFamily="34" charset="0"/>
            </a:endParaRPr>
          </a:p>
          <a:p>
            <a:pPr defTabSz="966612">
              <a:defRPr/>
            </a:pPr>
            <a:r>
              <a:rPr lang="en-US" sz="1500" dirty="0">
                <a:latin typeface="Arial"/>
                <a:cs typeface="Arial"/>
              </a:rPr>
              <a:t>10:03 AM</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483306">
              <a:defRPr/>
            </a:pPr>
            <a:fld id="{5E0FC910-0082-46B9-9192-15699E308B54}" type="slidenum">
              <a:rPr lang="en-US">
                <a:solidFill>
                  <a:prstClr val="black"/>
                </a:solidFill>
                <a:latin typeface="Calibri" panose="020F0502020204030204"/>
              </a:rPr>
              <a:pPr defTabSz="483306">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466605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lnSpc>
                <a:spcPct val="115000"/>
              </a:lnSpc>
              <a:spcAft>
                <a:spcPts val="1117"/>
              </a:spcAft>
              <a:defRPr/>
            </a:pPr>
            <a:r>
              <a:rPr lang="en-US" dirty="0">
                <a:latin typeface="Arial"/>
                <a:ea typeface="Calibri"/>
                <a:cs typeface="Arial"/>
              </a:rPr>
              <a:t>30 seconds</a:t>
            </a:r>
            <a:endParaRPr lang="en-US" dirty="0"/>
          </a:p>
          <a:p>
            <a:pPr defTabSz="1021806">
              <a:lnSpc>
                <a:spcPct val="114999"/>
              </a:lnSpc>
              <a:spcAft>
                <a:spcPts val="1117"/>
              </a:spcAft>
              <a:defRPr/>
            </a:pPr>
            <a:endParaRPr lang="en-US">
              <a:latin typeface="Arial"/>
              <a:ea typeface="Calibri"/>
              <a:cs typeface="Arial"/>
            </a:endParaRPr>
          </a:p>
          <a:p>
            <a:pPr defTabSz="1021806">
              <a:lnSpc>
                <a:spcPct val="114999"/>
              </a:lnSpc>
              <a:spcAft>
                <a:spcPts val="1117"/>
              </a:spcAft>
              <a:defRPr/>
            </a:pPr>
            <a:r>
              <a:rPr lang="en-US" dirty="0">
                <a:latin typeface="Arial"/>
                <a:ea typeface="Calibri"/>
                <a:cs typeface="Arial"/>
              </a:rPr>
              <a:t>Slide</a:t>
            </a:r>
            <a:r>
              <a:rPr lang="en-US" sz="1200" dirty="0">
                <a:latin typeface="Arial"/>
                <a:ea typeface="Calibri"/>
                <a:cs typeface="Arial"/>
              </a:rPr>
              <a:t> </a:t>
            </a:r>
            <a:r>
              <a:rPr lang="en-US" dirty="0">
                <a:latin typeface="Arial"/>
                <a:ea typeface="Calibri"/>
                <a:cs typeface="Arial"/>
              </a:rPr>
              <a:t>40</a:t>
            </a:r>
            <a:r>
              <a:rPr lang="en-US" sz="1200" dirty="0">
                <a:latin typeface="Arial"/>
                <a:ea typeface="Calibri"/>
                <a:cs typeface="Arial"/>
              </a:rPr>
              <a:t>: </a:t>
            </a:r>
            <a:r>
              <a:rPr lang="en-US" dirty="0">
                <a:latin typeface="Arial"/>
                <a:ea typeface="Calibri"/>
                <a:cs typeface="Arial"/>
              </a:rPr>
              <a:t>Nicolette</a:t>
            </a:r>
            <a:endParaRPr lang="en-US" dirty="0"/>
          </a:p>
          <a:p>
            <a:pPr defTabSz="1021806">
              <a:lnSpc>
                <a:spcPct val="115000"/>
              </a:lnSpc>
              <a:spcAft>
                <a:spcPts val="1117"/>
              </a:spcAft>
              <a:defRPr/>
            </a:pPr>
            <a:endParaRPr lang="en-US" sz="1200">
              <a:latin typeface="Arial" panose="020B0604020202020204" pitchFamily="34" charset="0"/>
              <a:ea typeface="Calibri" panose="020F0502020204030204" pitchFamily="34" charset="0"/>
              <a:cs typeface="Arial" panose="020B0604020202020204" pitchFamily="34" charset="0"/>
            </a:endParaRPr>
          </a:p>
          <a:p>
            <a:pPr defTabSz="1021806">
              <a:lnSpc>
                <a:spcPct val="115000"/>
              </a:lnSpc>
              <a:spcAft>
                <a:spcPts val="1117"/>
              </a:spcAft>
              <a:defRPr/>
            </a:pPr>
            <a:r>
              <a:rPr lang="en-US" sz="1200" dirty="0">
                <a:latin typeface="Arial"/>
                <a:ea typeface="Calibri"/>
                <a:cs typeface="Arial"/>
              </a:rPr>
              <a:t>For any additional information</a:t>
            </a:r>
            <a:r>
              <a:rPr lang="en-US" sz="1200" b="1" dirty="0">
                <a:latin typeface="Arial"/>
                <a:ea typeface="Calibri"/>
                <a:cs typeface="Arial"/>
              </a:rPr>
              <a:t> </a:t>
            </a:r>
            <a:r>
              <a:rPr lang="en-US" sz="1200" dirty="0">
                <a:latin typeface="Arial"/>
                <a:ea typeface="Calibri"/>
                <a:cs typeface="Arial"/>
              </a:rPr>
              <a:t>on this and other topics, contact the team at: dhs.dmhr.recoveryservices@illinois.gov</a:t>
            </a:r>
            <a:r>
              <a:rPr lang="en-US" sz="1600" dirty="0">
                <a:latin typeface="Arial"/>
                <a:ea typeface="Calibri"/>
                <a:cs typeface="Arial"/>
              </a:rPr>
              <a:t>. </a:t>
            </a:r>
            <a:endParaRPr lang="en-US" sz="2000" dirty="0">
              <a:latin typeface="Arial"/>
              <a:ea typeface="Calibri"/>
              <a:cs typeface="Arial"/>
            </a:endParaRPr>
          </a:p>
        </p:txBody>
      </p:sp>
      <p:sp>
        <p:nvSpPr>
          <p:cNvPr id="4" name="Slide Number Placeholder 3"/>
          <p:cNvSpPr>
            <a:spLocks noGrp="1"/>
          </p:cNvSpPr>
          <p:nvPr>
            <p:ph type="sldNum" sz="quarter" idx="5"/>
          </p:nvPr>
        </p:nvSpPr>
        <p:spPr/>
        <p:txBody>
          <a:bodyPr/>
          <a:lstStyle/>
          <a:p>
            <a:fld id="{A9C7DB34-4B5E-4A43-8446-22E29AC01261}" type="slidenum">
              <a:rPr lang="en-US" smtClean="0"/>
              <a:t>40</a:t>
            </a:fld>
            <a:endParaRPr lang="en-US"/>
          </a:p>
        </p:txBody>
      </p:sp>
    </p:spTree>
    <p:extLst>
      <p:ext uri="{BB962C8B-B14F-4D97-AF65-F5344CB8AC3E}">
        <p14:creationId xmlns:p14="http://schemas.microsoft.com/office/powerpoint/2010/main" val="3903775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15000"/>
              </a:lnSpc>
              <a:spcAft>
                <a:spcPts val="1057"/>
              </a:spcAft>
              <a:defRPr/>
            </a:pPr>
            <a:r>
              <a:rPr lang="en-US" sz="1200" u="sng" dirty="0">
                <a:latin typeface="Arial"/>
                <a:ea typeface="Calibri"/>
                <a:cs typeface="Arial"/>
              </a:rPr>
              <a:t>Slide </a:t>
            </a:r>
            <a:r>
              <a:rPr lang="en-US" u="sng" dirty="0">
                <a:latin typeface="Arial"/>
                <a:ea typeface="Calibri"/>
                <a:cs typeface="Arial"/>
              </a:rPr>
              <a:t>41: Nicolette</a:t>
            </a:r>
            <a:endParaRPr lang="en-US" sz="1200" dirty="0">
              <a:latin typeface="Arial"/>
              <a:ea typeface="Calibri"/>
              <a:cs typeface="Arial"/>
            </a:endParaRPr>
          </a:p>
          <a:p>
            <a:pPr defTabSz="966612">
              <a:lnSpc>
                <a:spcPct val="115000"/>
              </a:lnSpc>
              <a:spcAft>
                <a:spcPts val="1057"/>
              </a:spcAft>
              <a:defRPr/>
            </a:pPr>
            <a:endParaRPr lang="en-US" sz="120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57"/>
              </a:spcAft>
            </a:pPr>
            <a:r>
              <a:rPr lang="en-US" sz="1200" b="1" dirty="0">
                <a:latin typeface="Arial"/>
                <a:ea typeface="Calibri"/>
                <a:cs typeface="Arial"/>
              </a:rPr>
              <a:t>FIVE MINUTES BEFORE THE END OF THE CALL – Host</a:t>
            </a:r>
          </a:p>
          <a:p>
            <a:pPr>
              <a:lnSpc>
                <a:spcPct val="115000"/>
              </a:lnSpc>
              <a:spcAft>
                <a:spcPts val="1057"/>
              </a:spcAft>
            </a:pPr>
            <a:endParaRPr lang="en-US" sz="1200" b="1">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57"/>
              </a:spcAft>
            </a:pPr>
            <a:r>
              <a:rPr lang="en-US" sz="1200" dirty="0">
                <a:latin typeface="Arial"/>
                <a:ea typeface="Calibri"/>
                <a:cs typeface="Arial"/>
              </a:rPr>
              <a:t>Thank you everyone for your attendance today, however, we do need to wrap up. If you still have questions or would like to interact with each other more, Supervisors are welcome to join us for our quarterly supervisor learning collabs. The next one is scheduled </a:t>
            </a:r>
            <a:r>
              <a:rPr lang="en-US" dirty="0">
                <a:latin typeface="Arial"/>
                <a:ea typeface="Calibri"/>
                <a:cs typeface="Arial"/>
              </a:rPr>
              <a:t>for February 5, 2026.</a:t>
            </a: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57"/>
              </a:spcAft>
            </a:pPr>
            <a:endParaRPr lang="en-US" sz="120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57"/>
              </a:spcAft>
            </a:pPr>
            <a:r>
              <a:rPr lang="en-US" sz="1200" dirty="0">
                <a:latin typeface="Arial"/>
                <a:ea typeface="Arial" panose="020B0604020202020204" pitchFamily="34" charset="0"/>
                <a:cs typeface="Arial"/>
              </a:rPr>
              <a:t>Your registration and the record of attendance will be utilized to send out CEUs to participants. We send out certificates within 30 days following the training and we cannot give special consideration if you request it to be sent out earlier.</a:t>
            </a:r>
          </a:p>
          <a:p>
            <a:pPr>
              <a:lnSpc>
                <a:spcPct val="115000"/>
              </a:lnSpc>
              <a:spcAft>
                <a:spcPts val="1057"/>
              </a:spcAft>
            </a:pPr>
            <a:endParaRPr lang="en-US" sz="1200">
              <a:latin typeface="Arial" panose="020B0604020202020204" pitchFamily="34" charset="0"/>
              <a:ea typeface="Arial" panose="020B0604020202020204" pitchFamily="34" charset="0"/>
              <a:cs typeface="Arial" panose="020B0604020202020204" pitchFamily="34" charset="0"/>
            </a:endParaRPr>
          </a:p>
          <a:p>
            <a:pPr>
              <a:lnSpc>
                <a:spcPct val="115000"/>
              </a:lnSpc>
              <a:spcAft>
                <a:spcPts val="1057"/>
              </a:spcAft>
            </a:pPr>
            <a:r>
              <a:rPr lang="en-US" sz="1200" dirty="0">
                <a:latin typeface="Arial"/>
                <a:ea typeface="Arial" panose="020B0604020202020204" pitchFamily="34" charset="0"/>
                <a:cs typeface="Arial"/>
              </a:rPr>
              <a:t>We are placing a link in chat now for the evaluation. Please take the time to complete it. We appreciate your input and take your comments very seriously. </a:t>
            </a:r>
          </a:p>
          <a:p>
            <a:pPr>
              <a:lnSpc>
                <a:spcPct val="115000"/>
              </a:lnSpc>
              <a:spcAft>
                <a:spcPts val="1057"/>
              </a:spcAft>
            </a:pPr>
            <a:endParaRPr lang="en-US" sz="1200">
              <a:latin typeface="Arial" panose="020B0604020202020204" pitchFamily="34" charset="0"/>
              <a:ea typeface="Arial" panose="020B0604020202020204" pitchFamily="34" charset="0"/>
              <a:cs typeface="Arial" panose="020B0604020202020204" pitchFamily="34" charset="0"/>
            </a:endParaRPr>
          </a:p>
          <a:p>
            <a:pPr>
              <a:lnSpc>
                <a:spcPct val="115000"/>
              </a:lnSpc>
              <a:spcAft>
                <a:spcPts val="1057"/>
              </a:spcAft>
            </a:pPr>
            <a:r>
              <a:rPr lang="en-US" sz="1200" dirty="0">
                <a:latin typeface="Arial"/>
                <a:ea typeface="Arial" panose="020B0604020202020204" pitchFamily="34" charset="0"/>
                <a:cs typeface="Arial"/>
              </a:rPr>
              <a:t>https://forms.office.com/g/HwvZncQrfp</a:t>
            </a:r>
          </a:p>
          <a:p>
            <a:pPr>
              <a:lnSpc>
                <a:spcPct val="115000"/>
              </a:lnSpc>
              <a:spcAft>
                <a:spcPts val="1057"/>
              </a:spcAft>
            </a:pPr>
            <a:endParaRPr lang="en-US" sz="1200">
              <a:latin typeface="Arial" panose="020B0604020202020204" pitchFamily="34" charset="0"/>
              <a:ea typeface="Arial" panose="020B0604020202020204" pitchFamily="34" charset="0"/>
              <a:cs typeface="Arial" panose="020B0604020202020204" pitchFamily="34" charset="0"/>
            </a:endParaRPr>
          </a:p>
          <a:p>
            <a:pPr defTabSz="966612">
              <a:lnSpc>
                <a:spcPct val="115000"/>
              </a:lnSpc>
              <a:spcAft>
                <a:spcPts val="1057"/>
              </a:spcAft>
              <a:defRPr/>
            </a:pPr>
            <a:r>
              <a:rPr lang="en-US" sz="1200" dirty="0">
                <a:latin typeface="Arial"/>
                <a:ea typeface="Arial" panose="020B0604020202020204" pitchFamily="34" charset="0"/>
                <a:cs typeface="Arial"/>
              </a:rPr>
              <a:t>Thank you, everyone, for your participation in today’s webinar! </a:t>
            </a:r>
          </a:p>
          <a:p>
            <a:pPr>
              <a:lnSpc>
                <a:spcPct val="115000"/>
              </a:lnSpc>
              <a:spcAft>
                <a:spcPts val="1057"/>
              </a:spcAft>
            </a:pPr>
            <a:endParaRPr lang="en-US" sz="1200">
              <a:latin typeface="Arial" panose="020B0604020202020204" pitchFamily="34" charset="0"/>
              <a:ea typeface="Arial" panose="020B0604020202020204" pitchFamily="34" charset="0"/>
              <a:cs typeface="Arial" panose="020B0604020202020204" pitchFamily="34" charset="0"/>
            </a:endParaRPr>
          </a:p>
          <a:p>
            <a:pPr>
              <a:lnSpc>
                <a:spcPct val="115000"/>
              </a:lnSpc>
              <a:spcAft>
                <a:spcPts val="1057"/>
              </a:spcAft>
            </a:pPr>
            <a:r>
              <a:rPr lang="en-US" sz="1200" dirty="0">
                <a:latin typeface="Arial"/>
                <a:ea typeface="Arial" panose="020B0604020202020204" pitchFamily="34" charset="0"/>
                <a:cs typeface="Arial"/>
              </a:rPr>
              <a:t>This concludes our training for today and we hope to “see you” next quarter!</a:t>
            </a:r>
          </a:p>
        </p:txBody>
      </p:sp>
      <p:sp>
        <p:nvSpPr>
          <p:cNvPr id="4" name="Slide Number Placeholder 3"/>
          <p:cNvSpPr>
            <a:spLocks noGrp="1"/>
          </p:cNvSpPr>
          <p:nvPr>
            <p:ph type="sldNum" sz="quarter" idx="5"/>
          </p:nvPr>
        </p:nvSpPr>
        <p:spPr/>
        <p:txBody>
          <a:bodyPr/>
          <a:lstStyle/>
          <a:p>
            <a:fld id="{5E0FC910-0082-46B9-9192-15699E308B54}" type="slidenum">
              <a:rPr lang="en-US" smtClean="0"/>
              <a:t>41</a:t>
            </a:fld>
            <a:endParaRPr lang="en-US"/>
          </a:p>
        </p:txBody>
      </p:sp>
    </p:spTree>
    <p:extLst>
      <p:ext uri="{BB962C8B-B14F-4D97-AF65-F5344CB8AC3E}">
        <p14:creationId xmlns:p14="http://schemas.microsoft.com/office/powerpoint/2010/main" val="1892425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sz="1400" dirty="0">
                <a:highlight>
                  <a:srgbClr val="FFFF00"/>
                </a:highlight>
                <a:ea typeface="Arial" panose="020B0604020202020204" pitchFamily="34" charset="0"/>
                <a:cs typeface="Calibri"/>
              </a:rPr>
              <a:t>30 seconds</a:t>
            </a:r>
            <a:endParaRPr lang="en-US" dirty="0"/>
          </a:p>
          <a:p>
            <a:pPr>
              <a:lnSpc>
                <a:spcPct val="114999"/>
              </a:lnSpc>
              <a:spcAft>
                <a:spcPts val="1000"/>
              </a:spcAft>
            </a:pPr>
            <a:endParaRPr lang="en-US" sz="1400">
              <a:highlight>
                <a:srgbClr val="FFFF00"/>
              </a:highlight>
              <a:ea typeface="Arial" panose="020B0604020202020204" pitchFamily="34" charset="0"/>
              <a:cs typeface="Calibri"/>
            </a:endParaRPr>
          </a:p>
          <a:p>
            <a:pPr>
              <a:lnSpc>
                <a:spcPct val="114999"/>
              </a:lnSpc>
              <a:spcAft>
                <a:spcPts val="1000"/>
              </a:spcAft>
            </a:pPr>
            <a:r>
              <a:rPr lang="en-US" sz="1400" dirty="0">
                <a:highlight>
                  <a:srgbClr val="FFFF00"/>
                </a:highlight>
                <a:ea typeface="Arial" panose="020B0604020202020204" pitchFamily="34" charset="0"/>
                <a:cs typeface="Calibri"/>
              </a:rPr>
              <a:t>Slide</a:t>
            </a:r>
            <a:r>
              <a:rPr lang="en-US" sz="1400" dirty="0">
                <a:effectLst/>
                <a:highlight>
                  <a:srgbClr val="FFFF00"/>
                </a:highlight>
                <a:latin typeface="+mn-lt"/>
                <a:ea typeface="Arial" panose="020B0604020202020204" pitchFamily="34" charset="0"/>
                <a:cs typeface="Calibri"/>
              </a:rPr>
              <a:t> 5:</a:t>
            </a:r>
            <a:r>
              <a:rPr lang="en-US" sz="1400" dirty="0">
                <a:ea typeface="Arial" panose="020B0604020202020204" pitchFamily="34" charset="0"/>
                <a:cs typeface="Calibri"/>
              </a:rPr>
              <a:t> Nicolette</a:t>
            </a:r>
            <a:endParaRPr lang="en-US" sz="1400" dirty="0">
              <a:solidFill>
                <a:srgbClr val="FF0000"/>
              </a:solidFill>
              <a:cs typeface="Calibri"/>
            </a:endParaRPr>
          </a:p>
          <a:p>
            <a:pPr marL="0" marR="0">
              <a:lnSpc>
                <a:spcPct val="115000"/>
              </a:lnSpc>
              <a:spcBef>
                <a:spcPts val="0"/>
              </a:spcBef>
              <a:spcAft>
                <a:spcPts val="1000"/>
              </a:spcAft>
            </a:pPr>
            <a:endParaRPr lang="en-US" sz="140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400" dirty="0">
                <a:effectLst/>
                <a:latin typeface="+mn-lt"/>
                <a:ea typeface="Arial" panose="020B0604020202020204" pitchFamily="34" charset="0"/>
                <a:cs typeface="Calibri"/>
              </a:rPr>
              <a:t>Now I would like to introduce our speakers to you. Joining me today are: </a:t>
            </a:r>
          </a:p>
          <a:p>
            <a:pPr>
              <a:lnSpc>
                <a:spcPct val="114999"/>
              </a:lnSpc>
              <a:spcAft>
                <a:spcPts val="1000"/>
              </a:spcAft>
            </a:pPr>
            <a:endParaRPr lang="en-US" sz="1400">
              <a:ea typeface="Calibri"/>
              <a:cs typeface="Calibri"/>
            </a:endParaRPr>
          </a:p>
          <a:p>
            <a:pPr>
              <a:lnSpc>
                <a:spcPct val="114999"/>
              </a:lnSpc>
              <a:spcAft>
                <a:spcPts val="1000"/>
              </a:spcAft>
            </a:pPr>
            <a:r>
              <a:rPr lang="en-US" sz="1400" dirty="0">
                <a:ea typeface="Calibri"/>
                <a:cs typeface="Calibri"/>
              </a:rPr>
              <a:t>Mark R. Williams, DBHR</a:t>
            </a:r>
            <a:endParaRPr lang="en-US" sz="1400" dirty="0">
              <a:effectLst/>
              <a:latin typeface="+mn-lt"/>
              <a:ea typeface="Calibri" panose="020F0502020204030204" pitchFamily="34" charset="0"/>
              <a:cs typeface="Calibri"/>
            </a:endParaRPr>
          </a:p>
          <a:p>
            <a:pPr>
              <a:lnSpc>
                <a:spcPct val="114999"/>
              </a:lnSpc>
              <a:spcAft>
                <a:spcPts val="1000"/>
              </a:spcAft>
            </a:pPr>
            <a:r>
              <a:rPr lang="en-US" sz="1400" dirty="0">
                <a:latin typeface="Calibri"/>
                <a:ea typeface="Calibri"/>
                <a:cs typeface="Calibri"/>
              </a:rPr>
              <a:t>Sean Johnson, UIC</a:t>
            </a:r>
            <a:endParaRPr lang="en-US" sz="1400" dirty="0">
              <a:effectLst/>
              <a:latin typeface="Calibri" panose="020F0502020204030204" pitchFamily="34" charset="0"/>
              <a:ea typeface="Calibri" panose="020F0502020204030204" pitchFamily="34" charset="0"/>
              <a:cs typeface="Calibri"/>
            </a:endParaRPr>
          </a:p>
          <a:p>
            <a:pPr>
              <a:lnSpc>
                <a:spcPct val="114999"/>
              </a:lnSpc>
              <a:spcAft>
                <a:spcPts val="1000"/>
              </a:spcAft>
            </a:pPr>
            <a:r>
              <a:rPr lang="en-US" sz="1400" dirty="0">
                <a:latin typeface="Calibri"/>
                <a:ea typeface="Calibri"/>
                <a:cs typeface="Calibri"/>
              </a:rPr>
              <a:t>Lisa Donnelly, NAMI Metro Suburban</a:t>
            </a:r>
            <a:endParaRPr lang="en-US" sz="1400" dirty="0">
              <a:latin typeface="Calibri" panose="020F0502020204030204" pitchFamily="34" charset="0"/>
              <a:ea typeface="Calibri" panose="020F0502020204030204" pitchFamily="34" charset="0"/>
              <a:cs typeface="Calibri"/>
            </a:endParaRPr>
          </a:p>
          <a:p>
            <a:pPr>
              <a:lnSpc>
                <a:spcPct val="114999"/>
              </a:lnSpc>
              <a:spcAft>
                <a:spcPts val="1000"/>
              </a:spcAft>
            </a:pPr>
            <a:endParaRPr lang="en-US" sz="1400">
              <a:latin typeface="Calibri" panose="020F0502020204030204" pitchFamily="34" charset="0"/>
              <a:ea typeface="Calibri" panose="020F0502020204030204" pitchFamily="34" charset="0"/>
              <a:cs typeface="Calibri"/>
            </a:endParaRPr>
          </a:p>
          <a:p>
            <a:pPr>
              <a:lnSpc>
                <a:spcPct val="115000"/>
              </a:lnSpc>
              <a:spcAft>
                <a:spcPts val="1000"/>
              </a:spcAft>
            </a:pPr>
            <a:r>
              <a:rPr lang="en-US" sz="1400" dirty="0">
                <a:latin typeface="Calibri"/>
                <a:ea typeface="Calibri"/>
                <a:cs typeface="Calibri"/>
              </a:rPr>
              <a:t>10:03</a:t>
            </a:r>
            <a:endParaRPr lang="en-US" sz="1400" dirty="0">
              <a:latin typeface="Calibri" panose="020F0502020204030204" pitchFamily="34" charset="0"/>
              <a:ea typeface="Calibri" panose="020F0502020204030204" pitchFamily="34" charset="0"/>
              <a:cs typeface="Calibri"/>
            </a:endParaRPr>
          </a:p>
          <a:p>
            <a:pPr>
              <a:lnSpc>
                <a:spcPct val="115000"/>
              </a:lnSpc>
              <a:spcAft>
                <a:spcPts val="1000"/>
              </a:spcAft>
            </a:pPr>
            <a:endParaRPr lang="en-US" sz="105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0FC910-0082-46B9-9192-15699E308B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969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Slide 6: </a:t>
            </a:r>
            <a:r>
              <a:rPr lang="en-US" sz="1400" dirty="0">
                <a:ea typeface="Calibri"/>
                <a:cs typeface="Calibri"/>
              </a:rPr>
              <a:t>Nicolette</a:t>
            </a:r>
          </a:p>
          <a:p>
            <a:pPr>
              <a:defRPr/>
            </a:pPr>
            <a:endParaRPr lang="en-US" sz="1400"/>
          </a:p>
          <a:p>
            <a:pPr>
              <a:defRPr/>
            </a:pPr>
            <a:r>
              <a:rPr lang="en-US" sz="1400" dirty="0">
                <a:ea typeface="Calibri"/>
                <a:cs typeface="Calibri"/>
              </a:rPr>
              <a:t>1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p>
          <a:p>
            <a:pPr algn="l" rtl="0" fontAlgn="base"/>
            <a:r>
              <a:rPr lang="en-US" sz="1400" dirty="0">
                <a:solidFill>
                  <a:srgbClr val="201F1E"/>
                </a:solidFill>
                <a:latin typeface="Arial"/>
                <a:cs typeface="Arial"/>
              </a:rPr>
              <a:t>At the conclusion of this training, participants will be able to: </a:t>
            </a:r>
          </a:p>
          <a:p>
            <a:pPr marL="0" marR="0" indent="0">
              <a:buNone/>
            </a:pPr>
            <a:endParaRPr lang="en-US" sz="1400">
              <a:solidFill>
                <a:srgbClr val="201F1E"/>
              </a:solidFill>
              <a:latin typeface="Arial"/>
              <a:cs typeface="Arial"/>
            </a:endParaRPr>
          </a:p>
          <a:p>
            <a:pPr>
              <a:lnSpc>
                <a:spcPct val="90000"/>
              </a:lnSpc>
              <a:spcBef>
                <a:spcPts val="1000"/>
              </a:spcBef>
            </a:pPr>
            <a:r>
              <a:rPr lang="en-US" dirty="0">
                <a:solidFill>
                  <a:schemeClr val="tx1">
                    <a:alpha val="80000"/>
                  </a:schemeClr>
                </a:solidFill>
              </a:rPr>
              <a:t>At the conclusion of this training, participants will be able to:</a:t>
            </a:r>
            <a:endParaRPr lang="en-US">
              <a:solidFill>
                <a:srgbClr val="000000"/>
              </a:solidFill>
            </a:endParaRPr>
          </a:p>
          <a:p>
            <a:pPr marL="628650" indent="-342900">
              <a:lnSpc>
                <a:spcPct val="90000"/>
              </a:lnSpc>
              <a:spcBef>
                <a:spcPts val="1000"/>
              </a:spcBef>
              <a:buAutoNum type="arabicPeriod"/>
            </a:pPr>
            <a:r>
              <a:rPr lang="en-US" dirty="0">
                <a:solidFill>
                  <a:schemeClr val="tx1">
                    <a:alpha val="80000"/>
                  </a:schemeClr>
                </a:solidFill>
              </a:rPr>
              <a:t>Differentiate the role of peers from the role of other behavioral health professionals</a:t>
            </a:r>
            <a:endParaRPr lang="en-US">
              <a:solidFill>
                <a:srgbClr val="000000"/>
              </a:solidFill>
            </a:endParaRPr>
          </a:p>
          <a:p>
            <a:pPr marL="628650" indent="-342900">
              <a:lnSpc>
                <a:spcPct val="90000"/>
              </a:lnSpc>
              <a:spcBef>
                <a:spcPts val="1000"/>
              </a:spcBef>
              <a:buAutoNum type="arabicPeriod"/>
            </a:pPr>
            <a:r>
              <a:rPr lang="en-US" dirty="0">
                <a:solidFill>
                  <a:schemeClr val="tx1">
                    <a:alpha val="80000"/>
                  </a:schemeClr>
                </a:solidFill>
              </a:rPr>
              <a:t>Identify some of the Rules that govern behavioral health services in Illinois</a:t>
            </a:r>
            <a:endParaRPr lang="en-US">
              <a:solidFill>
                <a:srgbClr val="000000"/>
              </a:solidFill>
            </a:endParaRPr>
          </a:p>
          <a:p>
            <a:pPr marL="628650" indent="-342900">
              <a:lnSpc>
                <a:spcPct val="90000"/>
              </a:lnSpc>
              <a:spcBef>
                <a:spcPts val="1000"/>
              </a:spcBef>
              <a:buAutoNum type="arabicPeriod"/>
            </a:pPr>
            <a:r>
              <a:rPr lang="en-US" dirty="0">
                <a:solidFill>
                  <a:schemeClr val="tx1">
                    <a:alpha val="80000"/>
                  </a:schemeClr>
                </a:solidFill>
              </a:rPr>
              <a:t>Identify the MH professional categorizations used for Medicaid billing</a:t>
            </a:r>
            <a:endParaRPr lang="en-US">
              <a:solidFill>
                <a:srgbClr val="000000"/>
              </a:solidFill>
            </a:endParaRPr>
          </a:p>
          <a:p>
            <a:pPr marL="628650" indent="-342900">
              <a:lnSpc>
                <a:spcPct val="90000"/>
              </a:lnSpc>
              <a:spcBef>
                <a:spcPts val="1000"/>
              </a:spcBef>
              <a:buAutoNum type="arabicPeriod"/>
            </a:pPr>
            <a:r>
              <a:rPr lang="en-US" dirty="0">
                <a:solidFill>
                  <a:schemeClr val="tx1">
                    <a:alpha val="80000"/>
                  </a:schemeClr>
                </a:solidFill>
              </a:rPr>
              <a:t>Identify some of the MH services that are billable under Medicaid</a:t>
            </a:r>
            <a:endParaRPr lang="en-US">
              <a:solidFill>
                <a:srgbClr val="000000"/>
              </a:solidFill>
            </a:endParaRPr>
          </a:p>
          <a:p>
            <a:pPr marL="628650" indent="-342900">
              <a:lnSpc>
                <a:spcPct val="90000"/>
              </a:lnSpc>
              <a:spcBef>
                <a:spcPts val="1000"/>
              </a:spcBef>
              <a:buAutoNum type="arabicPeriod"/>
            </a:pPr>
            <a:r>
              <a:rPr lang="en-US" dirty="0">
                <a:solidFill>
                  <a:schemeClr val="tx1">
                    <a:alpha val="80000"/>
                  </a:schemeClr>
                </a:solidFill>
              </a:rPr>
              <a:t>Develop strategies for providing supportive feedback and supervision to assist peer staff to maintain fidelity to the peer role</a:t>
            </a:r>
            <a:endParaRPr lang="en-US"/>
          </a:p>
          <a:p>
            <a:endParaRPr lang="en-US" sz="1400"/>
          </a:p>
          <a:p>
            <a:r>
              <a:rPr lang="en-US" sz="1400" dirty="0">
                <a:ea typeface="Calibri"/>
                <a:cs typeface="Calibri"/>
              </a:rPr>
              <a:t>We will not have a community speaker for today's training to ensure adequate time for our Q &amp; A session. Some information may be familiar to participants and some may not. Please be sure to write your questions down or put them in the chat anytime during the presentation. </a:t>
            </a:r>
          </a:p>
          <a:p>
            <a:pPr marR="0" indent="0">
              <a:buFontTx/>
              <a:buNone/>
            </a:pPr>
            <a:endParaRPr lang="en-US" sz="1400">
              <a:ea typeface="Calibri"/>
              <a:cs typeface="Calibri"/>
            </a:endParaRPr>
          </a:p>
          <a:p>
            <a:r>
              <a:rPr lang="en-US" sz="1400" dirty="0">
                <a:ea typeface="Calibri"/>
                <a:cs typeface="Calibri"/>
              </a:rPr>
              <a:t>Now I will pass the presentation to Sean to get us started. </a:t>
            </a:r>
          </a:p>
          <a:p>
            <a:pPr marR="0" indent="0">
              <a:buFontTx/>
              <a:buNone/>
            </a:pPr>
            <a:endParaRPr lang="en-US" sz="1400" dirty="0">
              <a:ea typeface="Calibri"/>
              <a:cs typeface="Calibri"/>
            </a:endParaRPr>
          </a:p>
          <a:p>
            <a:r>
              <a:rPr lang="en-US" sz="1400" dirty="0">
                <a:ea typeface="Calibri"/>
                <a:cs typeface="Calibri"/>
              </a:rPr>
              <a:t>10:04 AM</a:t>
            </a:r>
          </a:p>
          <a:p>
            <a:pPr marL="384048" lvl="1">
              <a:spcBef>
                <a:spcPts val="1000"/>
              </a:spcBef>
              <a:buFont typeface="Franklin Gothic Book" panose="020B0503020102020204" pitchFamily="34" charset="0"/>
            </a:pPr>
            <a:endParaRPr lang="en-US" sz="1400">
              <a:ea typeface="Calibri"/>
              <a:cs typeface="Calibri"/>
            </a:endParaRPr>
          </a:p>
          <a:p>
            <a:pPr marL="383540" lvl="1">
              <a:spcBef>
                <a:spcPts val="1000"/>
              </a:spcBef>
              <a:buFont typeface="Franklin Gothic Book" panose="020B0503020102020204" pitchFamily="34" charset="0"/>
            </a:pPr>
            <a:endParaRPr lang="en-US" sz="1400" dirty="0">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E0FC910-0082-46B9-9192-15699E308B54}" type="slidenum">
              <a:rPr lang="en-US" smtClean="0"/>
              <a:t>6</a:t>
            </a:fld>
            <a:endParaRPr lang="en-US"/>
          </a:p>
        </p:txBody>
      </p:sp>
    </p:spTree>
    <p:extLst>
      <p:ext uri="{BB962C8B-B14F-4D97-AF65-F5344CB8AC3E}">
        <p14:creationId xmlns:p14="http://schemas.microsoft.com/office/powerpoint/2010/main" val="3857437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E8D45-2735-543E-9C44-3B409A8D3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A646C-6CC0-9BCA-B9D2-9FD1FE9C5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412B7-9720-EFD7-9DB0-0F8AE16C922B}"/>
              </a:ext>
            </a:extLst>
          </p:cNvPr>
          <p:cNvSpPr>
            <a:spLocks noGrp="1"/>
          </p:cNvSpPr>
          <p:nvPr>
            <p:ph type="body" idx="1"/>
          </p:nvPr>
        </p:nvSpPr>
        <p:spPr/>
        <p:txBody>
          <a:bodyPr/>
          <a:lstStyle/>
          <a:p>
            <a:r>
              <a:rPr lang="en-US" dirty="0"/>
              <a:t>Slide 7: Sean</a:t>
            </a:r>
          </a:p>
          <a:p>
            <a:r>
              <a:rPr lang="en-US" dirty="0"/>
              <a:t>1 minute</a:t>
            </a:r>
            <a:endParaRPr lang="en-US" dirty="0">
              <a:ea typeface="Calibri"/>
              <a:cs typeface="Calibri"/>
            </a:endParaRPr>
          </a:p>
          <a:p>
            <a:endParaRPr lang="en-US"/>
          </a:p>
          <a:p>
            <a:r>
              <a:rPr lang="en-US" dirty="0"/>
              <a:t>We will start by reviewing the National Practice Guidelines for Peer Specialists which identifies 12 core values of peer support. These guidelines are grounded in lived experience, recovery values, ethics, and evidence-based practice. They establish shared values and ethical standards for peer support including protecting the integrity of the peer role, clarifying what peer support </a:t>
            </a:r>
            <a:r>
              <a:rPr lang="en-US" i="1" dirty="0"/>
              <a:t>is</a:t>
            </a:r>
            <a:r>
              <a:rPr lang="en-US" dirty="0"/>
              <a:t> and </a:t>
            </a:r>
            <a:r>
              <a:rPr lang="en-US" i="1" dirty="0"/>
              <a:t>is not, and s</a:t>
            </a:r>
            <a:r>
              <a:rPr lang="en-US" dirty="0"/>
              <a:t>upporting consistent, high-quality peer services nationwide.</a:t>
            </a:r>
            <a:endParaRPr lang="en-US" dirty="0">
              <a:ea typeface="Calibri" panose="020F0502020204030204"/>
              <a:cs typeface="Calibri" panose="020F0502020204030204"/>
            </a:endParaRPr>
          </a:p>
          <a:p>
            <a:endParaRPr lang="en-US">
              <a:ea typeface="Calibri" panose="020F0502020204030204"/>
              <a:cs typeface="Calibri" panose="020F0502020204030204"/>
            </a:endParaRPr>
          </a:p>
          <a:p>
            <a:r>
              <a:rPr lang="en-US" dirty="0">
                <a:ea typeface="Calibri" panose="020F0502020204030204"/>
                <a:cs typeface="Calibri" panose="020F0502020204030204"/>
              </a:rPr>
              <a:t>Peer support includes the values of hope, mutuality, self-determination, respect and dignity, and strengths based practices. Peer specialists offer hope, believing that recovery is real and possible. They share mutual experiences and do not create a hierarchical [HIGHER-Ark-</a:t>
            </a:r>
            <a:r>
              <a:rPr lang="en-US" dirty="0" err="1">
                <a:ea typeface="Calibri" panose="020F0502020204030204"/>
                <a:cs typeface="Calibri" panose="020F0502020204030204"/>
              </a:rPr>
              <a:t>Ickal</a:t>
            </a:r>
            <a:r>
              <a:rPr lang="en-US" dirty="0">
                <a:ea typeface="Calibri" panose="020F0502020204030204"/>
                <a:cs typeface="Calibri" panose="020F0502020204030204"/>
              </a:rPr>
              <a:t>] relationship with individuals they provide services to. They believe in self-determination and that individuals have the right to define their own recovery. Additionally, peer specialists treat individuals with respect and dignity, being inclusive and non-judgmental of others' experiences. Finally, peer specialists focus on the strengths of an individual and how they can use those strengths to support their recovery. </a:t>
            </a:r>
          </a:p>
          <a:p>
            <a:endParaRPr lang="en-US">
              <a:ea typeface="Calibri" panose="020F0502020204030204"/>
              <a:cs typeface="Calibri" panose="020F0502020204030204"/>
            </a:endParaRPr>
          </a:p>
          <a:p>
            <a:r>
              <a:rPr lang="en-US" dirty="0">
                <a:ea typeface="Calibri" panose="020F0502020204030204"/>
                <a:cs typeface="Calibri" panose="020F0502020204030204"/>
              </a:rPr>
              <a:t>10:05 AM</a:t>
            </a:r>
          </a:p>
        </p:txBody>
      </p:sp>
      <p:sp>
        <p:nvSpPr>
          <p:cNvPr id="4" name="Slide Number Placeholder 3">
            <a:extLst>
              <a:ext uri="{FF2B5EF4-FFF2-40B4-BE49-F238E27FC236}">
                <a16:creationId xmlns:a16="http://schemas.microsoft.com/office/drawing/2014/main" id="{A02A54DE-1A92-D726-50EA-5241EB939F9D}"/>
              </a:ext>
            </a:extLst>
          </p:cNvPr>
          <p:cNvSpPr>
            <a:spLocks noGrp="1"/>
          </p:cNvSpPr>
          <p:nvPr>
            <p:ph type="sldNum" sz="quarter" idx="5"/>
          </p:nvPr>
        </p:nvSpPr>
        <p:spPr/>
        <p:txBody>
          <a:bodyPr/>
          <a:lstStyle/>
          <a:p>
            <a:fld id="{F8AF3B7F-86CF-4EDD-A96D-198BBDBED44A}" type="slidenum">
              <a:rPr lang="en-US" smtClean="0"/>
              <a:t>7</a:t>
            </a:fld>
            <a:endParaRPr lang="en-US"/>
          </a:p>
        </p:txBody>
      </p:sp>
    </p:spTree>
    <p:extLst>
      <p:ext uri="{BB962C8B-B14F-4D97-AF65-F5344CB8AC3E}">
        <p14:creationId xmlns:p14="http://schemas.microsoft.com/office/powerpoint/2010/main" val="1252323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Slide 8: Sean</a:t>
            </a:r>
            <a:endParaRPr lang="en-US" dirty="0">
              <a:ea typeface="Calibri"/>
              <a:cs typeface="Calibri"/>
            </a:endParaRPr>
          </a:p>
          <a:p>
            <a:endParaRPr lang="en-US" b="1">
              <a:ea typeface="Calibri"/>
              <a:cs typeface="Calibri"/>
            </a:endParaRPr>
          </a:p>
          <a:p>
            <a:r>
              <a:rPr lang="en-US" b="1" dirty="0">
                <a:ea typeface="Calibri"/>
                <a:cs typeface="Calibri"/>
              </a:rPr>
              <a:t>31 seconds</a:t>
            </a:r>
          </a:p>
          <a:p>
            <a:endParaRPr lang="en-US" b="1"/>
          </a:p>
          <a:p>
            <a:r>
              <a:rPr lang="en-US" dirty="0"/>
              <a:t>Peer Support Specialists work with individuals in recovery by advocating for their needs, sharing resources, and building practical skills that promote wellness and self-determination. They foster connection by building community, mentoring individuals, and supporting goal setting through lived experience. Peers also lead recovery groups, develop and deliver training, and create resources that strengthen recovery supports. They may also supervise other peer workers, direct peer-led programs, and educate the public and policymakers to advance recovery-oriented systems of care.</a:t>
            </a:r>
            <a:endParaRPr lang="en-US" dirty="0">
              <a:ea typeface="Calibri"/>
              <a:cs typeface="Calibri"/>
            </a:endParaRPr>
          </a:p>
          <a:p>
            <a:endParaRPr lang="en-US">
              <a:ea typeface="Calibri"/>
              <a:cs typeface="Calibri"/>
            </a:endParaRPr>
          </a:p>
          <a:p>
            <a:r>
              <a:rPr lang="en-US" dirty="0">
                <a:ea typeface="Calibri"/>
                <a:cs typeface="Calibri"/>
              </a:rPr>
              <a:t>10:05 AM</a:t>
            </a:r>
          </a:p>
        </p:txBody>
      </p:sp>
      <p:sp>
        <p:nvSpPr>
          <p:cNvPr id="4" name="Slide Number Placeholder 3"/>
          <p:cNvSpPr>
            <a:spLocks noGrp="1"/>
          </p:cNvSpPr>
          <p:nvPr>
            <p:ph type="sldNum" sz="quarter" idx="5"/>
          </p:nvPr>
        </p:nvSpPr>
        <p:spPr/>
        <p:txBody>
          <a:bodyPr/>
          <a:lstStyle/>
          <a:p>
            <a:fld id="{F8AF3B7F-86CF-4EDD-A96D-198BBDBED44A}" type="slidenum">
              <a:rPr lang="en-US" smtClean="0"/>
              <a:t>8</a:t>
            </a:fld>
            <a:endParaRPr lang="en-US"/>
          </a:p>
        </p:txBody>
      </p:sp>
    </p:spTree>
    <p:extLst>
      <p:ext uri="{BB962C8B-B14F-4D97-AF65-F5344CB8AC3E}">
        <p14:creationId xmlns:p14="http://schemas.microsoft.com/office/powerpoint/2010/main" val="1450237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ontserrat"/>
              </a:rPr>
              <a:t>Slide 9: Sean</a:t>
            </a:r>
            <a:endParaRPr lang="en-US"/>
          </a:p>
          <a:p>
            <a:pPr>
              <a:defRPr/>
            </a:pPr>
            <a:r>
              <a:rPr lang="en-US" dirty="0">
                <a:latin typeface="Montserrat"/>
              </a:rPr>
              <a:t>41 seconds</a:t>
            </a:r>
          </a:p>
          <a:p>
            <a:endParaRPr lang="en-US">
              <a:latin typeface="Montserrat"/>
              <a:ea typeface="Calibri"/>
              <a:cs typeface="Calibri"/>
            </a:endParaRPr>
          </a:p>
          <a:p>
            <a:r>
              <a:rPr lang="en-US" dirty="0">
                <a:ea typeface="Calibri"/>
                <a:cs typeface="Calibri"/>
              </a:rPr>
              <a:t>According to the National Practice Guidelines for Peer Specialists, peer support workers do the following:</a:t>
            </a:r>
          </a:p>
          <a:p>
            <a:endParaRPr lang="en-US"/>
          </a:p>
          <a:p>
            <a:pPr marL="171450" indent="-171450">
              <a:lnSpc>
                <a:spcPct val="90000"/>
              </a:lnSpc>
              <a:spcBef>
                <a:spcPts val="1000"/>
              </a:spcBef>
              <a:buFont typeface="Arial"/>
              <a:buChar char="•"/>
            </a:pPr>
            <a:r>
              <a:rPr lang="en-US" dirty="0"/>
              <a:t>Respect the rights of those-they-support to choose or cease support services </a:t>
            </a:r>
            <a:endParaRPr lang="en-US">
              <a:ea typeface="Calibri"/>
              <a:cs typeface="Calibri"/>
            </a:endParaRPr>
          </a:p>
          <a:p>
            <a:pPr marL="171450" indent="-171450">
              <a:lnSpc>
                <a:spcPct val="90000"/>
              </a:lnSpc>
              <a:spcBef>
                <a:spcPts val="1000"/>
              </a:spcBef>
              <a:buFont typeface="Arial"/>
              <a:buChar char="•"/>
            </a:pPr>
            <a:r>
              <a:rPr lang="en-US" dirty="0"/>
              <a:t>Advocate for choice when they observe coercion in any service setting</a:t>
            </a:r>
            <a:endParaRPr lang="en-US">
              <a:ea typeface="Calibri"/>
              <a:cs typeface="Calibri"/>
            </a:endParaRPr>
          </a:p>
          <a:p>
            <a:pPr marL="171450" indent="-171450">
              <a:lnSpc>
                <a:spcPct val="90000"/>
              </a:lnSpc>
              <a:spcBef>
                <a:spcPts val="1000"/>
              </a:spcBef>
              <a:buFont typeface="Arial"/>
              <a:buChar char="•"/>
            </a:pPr>
            <a:r>
              <a:rPr lang="en-US" dirty="0"/>
              <a:t>Respect an individual’s right-to-choose the pathways to recovery individuals believe will work best for them</a:t>
            </a:r>
            <a:endParaRPr lang="en-US">
              <a:ea typeface="Calibri"/>
              <a:cs typeface="Calibri"/>
            </a:endParaRPr>
          </a:p>
          <a:p>
            <a:pPr marL="171450" indent="-171450">
              <a:lnSpc>
                <a:spcPct val="90000"/>
              </a:lnSpc>
              <a:spcBef>
                <a:spcPts val="1000"/>
              </a:spcBef>
              <a:buFont typeface="Arial"/>
              <a:buChar char="•"/>
            </a:pPr>
            <a:r>
              <a:rPr lang="en-US" dirty="0"/>
              <a:t>Tell strategic stories of their own personal recovery in relation to current struggles faced by those who are being supported</a:t>
            </a:r>
            <a:endParaRPr lang="en-US">
              <a:ea typeface="Calibri"/>
              <a:cs typeface="Calibri"/>
            </a:endParaRPr>
          </a:p>
          <a:p>
            <a:pPr marL="171450" indent="-171450">
              <a:lnSpc>
                <a:spcPct val="90000"/>
              </a:lnSpc>
              <a:spcBef>
                <a:spcPts val="1000"/>
              </a:spcBef>
              <a:buFont typeface="Arial"/>
              <a:buChar char="•"/>
            </a:pPr>
            <a:r>
              <a:rPr lang="en-US" dirty="0"/>
              <a:t>Model recovery behaviors at work and act as ambassadors of recovery in all aspects of their work</a:t>
            </a:r>
            <a:endParaRPr lang="en-US">
              <a:ea typeface="Calibri"/>
              <a:cs typeface="Calibri"/>
            </a:endParaRPr>
          </a:p>
          <a:p>
            <a:pPr marL="171450" indent="-171450">
              <a:lnSpc>
                <a:spcPct val="90000"/>
              </a:lnSpc>
              <a:spcBef>
                <a:spcPts val="1000"/>
              </a:spcBef>
              <a:buFont typeface="Arial"/>
              <a:buChar char="•"/>
            </a:pPr>
            <a:r>
              <a:rPr lang="en-US" dirty="0"/>
              <a:t>Help others reframe life challenges as opportunities for personal growth</a:t>
            </a:r>
          </a:p>
          <a:p>
            <a:pPr marL="171450" indent="-171450">
              <a:lnSpc>
                <a:spcPct val="90000"/>
              </a:lnSpc>
              <a:spcBef>
                <a:spcPts val="1000"/>
              </a:spcBef>
              <a:buFont typeface="Arial"/>
              <a:buChar char="•"/>
            </a:pPr>
            <a:endParaRPr lang="en-US" dirty="0">
              <a:ea typeface="Calibri"/>
              <a:cs typeface="Calibri"/>
            </a:endParaRPr>
          </a:p>
          <a:p>
            <a:pPr>
              <a:lnSpc>
                <a:spcPct val="90000"/>
              </a:lnSpc>
              <a:spcBef>
                <a:spcPts val="1000"/>
              </a:spcBef>
            </a:pPr>
            <a:r>
              <a:rPr lang="en-US" dirty="0">
                <a:ea typeface="Calibri"/>
                <a:cs typeface="Calibri"/>
              </a:rPr>
              <a:t>10:06 AM</a:t>
            </a:r>
          </a:p>
        </p:txBody>
      </p:sp>
      <p:sp>
        <p:nvSpPr>
          <p:cNvPr id="4" name="Slide Number Placeholder 3"/>
          <p:cNvSpPr>
            <a:spLocks noGrp="1"/>
          </p:cNvSpPr>
          <p:nvPr>
            <p:ph type="sldNum" sz="quarter" idx="5"/>
          </p:nvPr>
        </p:nvSpPr>
        <p:spPr/>
        <p:txBody>
          <a:bodyPr/>
          <a:lstStyle/>
          <a:p>
            <a:fld id="{F8AF3B7F-86CF-4EDD-A96D-198BBDBED44A}" type="slidenum">
              <a:rPr lang="en-US" smtClean="0"/>
              <a:t>9</a:t>
            </a:fld>
            <a:endParaRPr lang="en-US"/>
          </a:p>
        </p:txBody>
      </p:sp>
    </p:spTree>
    <p:extLst>
      <p:ext uri="{BB962C8B-B14F-4D97-AF65-F5344CB8AC3E}">
        <p14:creationId xmlns:p14="http://schemas.microsoft.com/office/powerpoint/2010/main" val="2892440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b="0" i="0">
                <a:solidFill>
                  <a:srgbClr val="020A78"/>
                </a:solidFill>
                <a:latin typeface="Montserrat Medium" pitchFamily="2" charset="77"/>
              </a:defRPr>
            </a:lvl1pPr>
          </a:lstStyle>
          <a:p>
            <a:r>
              <a:rPr lang="en-US"/>
              <a:t>Click to edit Master title style</a:t>
            </a:r>
          </a:p>
        </p:txBody>
      </p:sp>
      <p:pic>
        <p:nvPicPr>
          <p:cNvPr id="3" name="Picture 2">
            <a:extLst>
              <a:ext uri="{FF2B5EF4-FFF2-40B4-BE49-F238E27FC236}">
                <a16:creationId xmlns:a16="http://schemas.microsoft.com/office/drawing/2014/main" id="{AF79731F-227E-B0F0-C4E8-84B9695D2B84}"/>
              </a:ext>
            </a:extLst>
          </p:cNvPr>
          <p:cNvPicPr>
            <a:picLocks noChangeAspect="1"/>
          </p:cNvPicPr>
          <p:nvPr/>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2888203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3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p:nvPicPr>
        <p:blipFill rotWithShape="1">
          <a:blip r:embed="rId2">
            <a:alphaModFix/>
          </a:blip>
          <a:srcRect l="38539" t="-85" r="18060" b="799"/>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130EAF70-408E-73DE-CB5D-10A27F2D3983}"/>
              </a:ext>
            </a:extLst>
          </p:cNvPr>
          <p:cNvPicPr>
            <a:picLocks noChangeAspect="1"/>
          </p:cNvPicPr>
          <p:nvPr/>
        </p:nvPicPr>
        <p:blipFill>
          <a:blip r:embed="rId3"/>
          <a:stretch>
            <a:fillRect/>
          </a:stretch>
        </p:blipFill>
        <p:spPr>
          <a:xfrm>
            <a:off x="10780486" y="150075"/>
            <a:ext cx="1146625" cy="344737"/>
          </a:xfrm>
          <a:prstGeom prst="rect">
            <a:avLst/>
          </a:prstGeom>
        </p:spPr>
      </p:pic>
      <p:sp>
        <p:nvSpPr>
          <p:cNvPr id="2" name="Google Shape;55;p13">
            <a:extLst>
              <a:ext uri="{FF2B5EF4-FFF2-40B4-BE49-F238E27FC236}">
                <a16:creationId xmlns:a16="http://schemas.microsoft.com/office/drawing/2014/main" id="{9016284E-F24B-4F6C-240A-940074AB1DFA}"/>
              </a:ext>
            </a:extLst>
          </p:cNvPr>
          <p:cNvSpPr/>
          <p:nvPr/>
        </p:nvSpPr>
        <p:spPr>
          <a:xfrm>
            <a:off x="1" y="6955"/>
            <a:ext cx="4489913" cy="716485"/>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spTree>
    <p:extLst>
      <p:ext uri="{BB962C8B-B14F-4D97-AF65-F5344CB8AC3E}">
        <p14:creationId xmlns:p14="http://schemas.microsoft.com/office/powerpoint/2010/main" val="3932961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8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p:nvPicPr>
        <p:blipFill rotWithShape="1">
          <a:blip r:embed="rId2">
            <a:alphaModFix/>
          </a:blip>
          <a:srcRect l="38539" t="-85" r="18060" b="799"/>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130EAF70-408E-73DE-CB5D-10A27F2D3983}"/>
              </a:ext>
            </a:extLst>
          </p:cNvPr>
          <p:cNvPicPr>
            <a:picLocks noChangeAspect="1"/>
          </p:cNvPicPr>
          <p:nvPr/>
        </p:nvPicPr>
        <p:blipFill>
          <a:blip r:embed="rId3"/>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554084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p:nvPicPr>
        <p:blipFill>
          <a:blip r:embed="rId2"/>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1510968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1813588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1107089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260653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6" y="-9728"/>
            <a:ext cx="6095924"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069717A3-AB97-B5FE-2E2D-D88DD8FD2F4A}"/>
              </a:ext>
            </a:extLst>
          </p:cNvPr>
          <p:cNvPicPr>
            <a:picLocks noChangeAspect="1"/>
          </p:cNvPicPr>
          <p:nvPr/>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3371343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flipH="1">
            <a:off x="6096000" y="-9728"/>
            <a:ext cx="6096000"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C70C8"/>
                </a:solidFill>
              </a:defRPr>
            </a:lvl1pPr>
          </a:lstStyle>
          <a:p>
            <a:r>
              <a:rPr lang="en-US"/>
              <a:t>Click to edit Master title style</a:t>
            </a:r>
          </a:p>
        </p:txBody>
      </p:sp>
      <p:pic>
        <p:nvPicPr>
          <p:cNvPr id="2" name="Picture 1">
            <a:extLst>
              <a:ext uri="{FF2B5EF4-FFF2-40B4-BE49-F238E27FC236}">
                <a16:creationId xmlns:a16="http://schemas.microsoft.com/office/drawing/2014/main" id="{B54DF68C-F33D-7201-F7FC-E5A67EEFFD66}"/>
              </a:ext>
            </a:extLst>
          </p:cNvPr>
          <p:cNvPicPr>
            <a:picLocks noChangeAspect="1"/>
          </p:cNvPicPr>
          <p:nvPr/>
        </p:nvPicPr>
        <p:blipFill>
          <a:blip r:embed="rId2"/>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2585603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Title Slide">
    <p:bg>
      <p:bgPr>
        <a:solidFill>
          <a:srgbClr val="020A78"/>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96943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4_Title Slide">
    <p:spTree>
      <p:nvGrpSpPr>
        <p:cNvPr id="1" name=""/>
        <p:cNvGrpSpPr/>
        <p:nvPr/>
      </p:nvGrpSpPr>
      <p:grpSpPr>
        <a:xfrm>
          <a:off x="0" y="0"/>
          <a:ext cx="0" cy="0"/>
          <a:chOff x="0" y="0"/>
          <a:chExt cx="0" cy="0"/>
        </a:xfrm>
      </p:grpSpPr>
      <p:pic>
        <p:nvPicPr>
          <p:cNvPr id="9" name="Google Shape;110;p17">
            <a:extLst>
              <a:ext uri="{FF2B5EF4-FFF2-40B4-BE49-F238E27FC236}">
                <a16:creationId xmlns:a16="http://schemas.microsoft.com/office/drawing/2014/main" id="{3AA49BDB-8D08-537A-3F72-16D78E848985}"/>
              </a:ext>
            </a:extLst>
          </p:cNvPr>
          <p:cNvPicPr preferRelativeResize="0"/>
          <p:nvPr/>
        </p:nvPicPr>
        <p:blipFill rotWithShape="1">
          <a:blip r:embed="rId2">
            <a:alphaModFix/>
          </a:blip>
          <a:srcRect t="3749" b="12004"/>
          <a:stretch/>
        </p:blipFill>
        <p:spPr>
          <a:xfrm>
            <a:off x="0" y="-6955"/>
            <a:ext cx="12192000"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17929" y="0"/>
            <a:ext cx="12192000" cy="6858000"/>
          </a:xfrm>
          <a:prstGeom prst="rect">
            <a:avLst/>
          </a:prstGeom>
          <a:solidFill>
            <a:srgbClr val="020A78">
              <a:alpha val="8503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8574CD2B-9DD4-DC43-7365-63D1226AA5E0}"/>
              </a:ext>
            </a:extLst>
          </p:cNvPr>
          <p:cNvPicPr>
            <a:picLocks noChangeAspect="1"/>
          </p:cNvPicPr>
          <p:nvPr/>
        </p:nvPicPr>
        <p:blipFill>
          <a:blip r:embed="rId3"/>
          <a:stretch>
            <a:fillRect/>
          </a:stretch>
        </p:blipFill>
        <p:spPr>
          <a:xfrm>
            <a:off x="10780487" y="150076"/>
            <a:ext cx="1146625" cy="344737"/>
          </a:xfrm>
          <a:prstGeom prst="rect">
            <a:avLst/>
          </a:prstGeom>
        </p:spPr>
      </p:pic>
      <p:sp>
        <p:nvSpPr>
          <p:cNvPr id="3" name="Title 13">
            <a:extLst>
              <a:ext uri="{FF2B5EF4-FFF2-40B4-BE49-F238E27FC236}">
                <a16:creationId xmlns:a16="http://schemas.microsoft.com/office/drawing/2014/main" id="{7C568D20-F1DD-D5AA-A1E9-219896E2A0BA}"/>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9F3F3DB-71AE-AB47-B734-0142A406C562}"/>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6560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AF79731F-227E-B0F0-C4E8-84B9695D2B84}"/>
              </a:ext>
            </a:extLst>
          </p:cNvPr>
          <p:cNvPicPr>
            <a:picLocks noChangeAspect="1"/>
          </p:cNvPicPr>
          <p:nvPr/>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400806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5_Title Slide">
    <p:bg>
      <p:bgPr>
        <a:solidFill>
          <a:srgbClr val="020A7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p:nvPicPr>
        <p:blipFill rotWithShape="1">
          <a:blip r:embed="rId2"/>
          <a:srcRect l="7803" r="9980"/>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p:nvSpPr>
        <p:spPr>
          <a:xfrm>
            <a:off x="-2" y="0"/>
            <a:ext cx="12192000" cy="6858000"/>
          </a:xfrm>
          <a:prstGeom prst="rect">
            <a:avLst/>
          </a:prstGeom>
          <a:solidFill>
            <a:srgbClr val="020A78">
              <a:alpha val="84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8574CD2B-9DD4-DC43-7365-63D1226AA5E0}"/>
              </a:ext>
            </a:extLst>
          </p:cNvPr>
          <p:cNvPicPr>
            <a:picLocks noChangeAspect="1"/>
          </p:cNvPicPr>
          <p:nvPr/>
        </p:nvPicPr>
        <p:blipFill>
          <a:blip r:embed="rId3"/>
          <a:stretch>
            <a:fillRect/>
          </a:stretch>
        </p:blipFill>
        <p:spPr>
          <a:xfrm>
            <a:off x="10780487" y="150076"/>
            <a:ext cx="1146625" cy="344737"/>
          </a:xfrm>
          <a:prstGeom prst="rect">
            <a:avLst/>
          </a:prstGeom>
        </p:spPr>
      </p:pic>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7100047"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7100047"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1622070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10" name="Google Shape;110;p17">
            <a:extLst>
              <a:ext uri="{FF2B5EF4-FFF2-40B4-BE49-F238E27FC236}">
                <a16:creationId xmlns:a16="http://schemas.microsoft.com/office/drawing/2014/main" id="{4F3A0320-5EBF-37FC-C143-CC77F0099CEC}"/>
              </a:ext>
            </a:extLst>
          </p:cNvPr>
          <p:cNvPicPr preferRelativeResize="0"/>
          <p:nvPr/>
        </p:nvPicPr>
        <p:blipFill rotWithShape="1">
          <a:blip r:embed="rId2">
            <a:alphaModFix/>
          </a:blip>
          <a:srcRect l="38539" t="-85" r="18060" b="799"/>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p:nvSpPr>
        <p:spPr>
          <a:xfrm>
            <a:off x="7702087" y="6955"/>
            <a:ext cx="4489913" cy="6877241"/>
          </a:xfrm>
          <a:prstGeom prst="rect">
            <a:avLst/>
          </a:prstGeom>
          <a:solidFill>
            <a:srgbClr val="020A7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8574CD2B-9DD4-DC43-7365-63D1226AA5E0}"/>
              </a:ext>
            </a:extLst>
          </p:cNvPr>
          <p:cNvPicPr>
            <a:picLocks noChangeAspect="1"/>
          </p:cNvPicPr>
          <p:nvPr/>
        </p:nvPicPr>
        <p:blipFill>
          <a:blip r:embed="rId3"/>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917699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7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p:nvPicPr>
        <p:blipFill rotWithShape="1">
          <a:blip r:embed="rId2">
            <a:alphaModFix/>
          </a:blip>
          <a:srcRect l="38539" t="-85" r="18060" b="799"/>
          <a:stretch/>
        </p:blipFill>
        <p:spPr>
          <a:xfrm>
            <a:off x="0" y="0"/>
            <a:ext cx="4489914" cy="6851045"/>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p:nvSpPr>
        <p:spPr>
          <a:xfrm>
            <a:off x="1" y="0"/>
            <a:ext cx="4489913" cy="6877241"/>
          </a:xfrm>
          <a:prstGeom prst="rect">
            <a:avLst/>
          </a:prstGeom>
          <a:solidFill>
            <a:srgbClr val="020A78">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130EAF70-408E-73DE-CB5D-10A27F2D3983}"/>
              </a:ext>
            </a:extLst>
          </p:cNvPr>
          <p:cNvPicPr>
            <a:picLocks noChangeAspect="1"/>
          </p:cNvPicPr>
          <p:nvPr/>
        </p:nvPicPr>
        <p:blipFill>
          <a:blip r:embed="rId3"/>
          <a:stretch>
            <a:fillRect/>
          </a:stretch>
        </p:blipFill>
        <p:spPr>
          <a:xfrm>
            <a:off x="10780486" y="150075"/>
            <a:ext cx="1146625" cy="344737"/>
          </a:xfrm>
          <a:prstGeom prst="rect">
            <a:avLst/>
          </a:prstGeom>
        </p:spPr>
      </p:pic>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spTree>
    <p:extLst>
      <p:ext uri="{BB962C8B-B14F-4D97-AF65-F5344CB8AC3E}">
        <p14:creationId xmlns:p14="http://schemas.microsoft.com/office/powerpoint/2010/main" val="2618338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8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5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8574CD2B-9DD4-DC43-7365-63D1226AA5E0}"/>
              </a:ext>
            </a:extLst>
          </p:cNvPr>
          <p:cNvPicPr>
            <a:picLocks noChangeAspect="1"/>
          </p:cNvPicPr>
          <p:nvPr/>
        </p:nvPicPr>
        <p:blipFill>
          <a:blip r:embed="rId3"/>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3095044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4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130EAF70-408E-73DE-CB5D-10A27F2D3983}"/>
              </a:ext>
            </a:extLst>
          </p:cNvPr>
          <p:cNvPicPr>
            <a:picLocks noChangeAspect="1"/>
          </p:cNvPicPr>
          <p:nvPr/>
        </p:nvPicPr>
        <p:blipFill>
          <a:blip r:embed="rId3"/>
          <a:stretch>
            <a:fillRect/>
          </a:stretch>
        </p:blipFill>
        <p:spPr>
          <a:xfrm>
            <a:off x="10780486" y="150075"/>
            <a:ext cx="1146625" cy="344737"/>
          </a:xfrm>
          <a:prstGeom prst="rect">
            <a:avLst/>
          </a:prstGeom>
        </p:spPr>
      </p:pic>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spTree>
    <p:extLst>
      <p:ext uri="{BB962C8B-B14F-4D97-AF65-F5344CB8AC3E}">
        <p14:creationId xmlns:p14="http://schemas.microsoft.com/office/powerpoint/2010/main" val="3296363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p:nvPicPr>
        <p:blipFill>
          <a:blip r:embed="rId2"/>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1591379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5" y="-9728"/>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2477617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2412956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882000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6" y="-9728"/>
            <a:ext cx="6095924"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069717A3-AB97-B5FE-2E2D-D88DD8FD2F4A}"/>
              </a:ext>
            </a:extLst>
          </p:cNvPr>
          <p:cNvPicPr>
            <a:picLocks noChangeAspect="1"/>
          </p:cNvPicPr>
          <p:nvPr/>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2200143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0C70C8"/>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42455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a:prstGeom prst="rect">
            <a:avLst/>
          </a:prstGeom>
        </p:spPr>
        <p:txBody>
          <a:bodyPr/>
          <a:lstStyle>
            <a:lvl1pPr>
              <a:defRPr sz="1000"/>
            </a:lvl1pPr>
          </a:lstStyle>
          <a:p>
            <a:fld id="{62A97906-069F-4AFC-BEBF-F1219EB7DD40}" type="slidenum">
              <a:rPr lang="en-US" smtClean="0"/>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pic>
        <p:nvPicPr>
          <p:cNvPr id="2" name="Picture 1">
            <a:extLst>
              <a:ext uri="{FF2B5EF4-FFF2-40B4-BE49-F238E27FC236}">
                <a16:creationId xmlns:a16="http://schemas.microsoft.com/office/drawing/2014/main" id="{B54DF68C-F33D-7201-F7FC-E5A67EEFFD66}"/>
              </a:ext>
            </a:extLst>
          </p:cNvPr>
          <p:cNvPicPr>
            <a:picLocks noChangeAspect="1"/>
          </p:cNvPicPr>
          <p:nvPr/>
        </p:nvPicPr>
        <p:blipFill>
          <a:blip r:embed="rId2"/>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3920206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6_Title Slide">
    <p:bg>
      <p:bgPr>
        <a:solidFill>
          <a:srgbClr val="FBB83A"/>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rgbClr val="020A78"/>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Picture 4">
            <a:extLst>
              <a:ext uri="{FF2B5EF4-FFF2-40B4-BE49-F238E27FC236}">
                <a16:creationId xmlns:a16="http://schemas.microsoft.com/office/drawing/2014/main" id="{0AEB1302-BDD1-3962-875A-0AFBEE5DD734}"/>
              </a:ext>
            </a:extLst>
          </p:cNvPr>
          <p:cNvPicPr>
            <a:picLocks noChangeAspect="1"/>
          </p:cNvPicPr>
          <p:nvPr/>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1529989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2376D09B-D4E3-D0FE-B1C1-FE6FBCEAFE50}"/>
              </a:ext>
            </a:extLst>
          </p:cNvPr>
          <p:cNvPicPr>
            <a:picLocks noChangeAspect="1"/>
          </p:cNvPicPr>
          <p:nvPr/>
        </p:nvPicPr>
        <p:blipFill>
          <a:blip r:embed="rId3"/>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3997082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7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130EAF70-408E-73DE-CB5D-10A27F2D3983}"/>
              </a:ext>
            </a:extLst>
          </p:cNvPr>
          <p:cNvPicPr>
            <a:picLocks noChangeAspect="1"/>
          </p:cNvPicPr>
          <p:nvPr/>
        </p:nvPicPr>
        <p:blipFill>
          <a:blip r:embed="rId3"/>
          <a:stretch>
            <a:fillRect/>
          </a:stretch>
        </p:blipFill>
        <p:spPr>
          <a:xfrm>
            <a:off x="10780486" y="150075"/>
            <a:ext cx="1146625" cy="344737"/>
          </a:xfrm>
          <a:prstGeom prst="rect">
            <a:avLst/>
          </a:prstGeom>
        </p:spPr>
      </p:pic>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rgbClr val="020A78"/>
                </a:solidFill>
              </a:defRPr>
            </a:lvl1pPr>
          </a:lstStyle>
          <a:p>
            <a:r>
              <a:rPr lang="en-US"/>
              <a:t>Click to edit Master title style</a:t>
            </a:r>
          </a:p>
        </p:txBody>
      </p:sp>
    </p:spTree>
    <p:extLst>
      <p:ext uri="{BB962C8B-B14F-4D97-AF65-F5344CB8AC3E}">
        <p14:creationId xmlns:p14="http://schemas.microsoft.com/office/powerpoint/2010/main" val="3664577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7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pic>
        <p:nvPicPr>
          <p:cNvPr id="2" name="Picture 1">
            <a:extLst>
              <a:ext uri="{FF2B5EF4-FFF2-40B4-BE49-F238E27FC236}">
                <a16:creationId xmlns:a16="http://schemas.microsoft.com/office/drawing/2014/main" id="{52FA40DC-1591-0EEC-F0B8-3DF8F00CF58C}"/>
              </a:ext>
            </a:extLst>
          </p:cNvPr>
          <p:cNvPicPr>
            <a:picLocks noChangeAspect="1"/>
          </p:cNvPicPr>
          <p:nvPr/>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4118036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8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5" y="0"/>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11AC2FAA-E50B-937C-DC65-8C3E74C5E71C}"/>
              </a:ext>
            </a:extLst>
          </p:cNvPr>
          <p:cNvPicPr>
            <a:picLocks noChangeAspect="1"/>
          </p:cNvPicPr>
          <p:nvPr/>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1114078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9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ED3EBE41-B06D-D169-4264-CA6A3964531C}"/>
              </a:ext>
            </a:extLst>
          </p:cNvPr>
          <p:cNvPicPr>
            <a:picLocks noChangeAspect="1"/>
          </p:cNvPicPr>
          <p:nvPr/>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1781921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0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79360378-BF20-7D21-7F18-90A22716042B}"/>
              </a:ext>
            </a:extLst>
          </p:cNvPr>
          <p:cNvPicPr>
            <a:picLocks noChangeAspect="1"/>
          </p:cNvPicPr>
          <p:nvPr/>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2866539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1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p:nvSpPr>
        <p:spPr>
          <a:xfrm>
            <a:off x="76" y="-9728"/>
            <a:ext cx="6095924"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pic>
        <p:nvPicPr>
          <p:cNvPr id="10" name="Picture 9">
            <a:extLst>
              <a:ext uri="{FF2B5EF4-FFF2-40B4-BE49-F238E27FC236}">
                <a16:creationId xmlns:a16="http://schemas.microsoft.com/office/drawing/2014/main" id="{069717A3-AB97-B5FE-2E2D-D88DD8FD2F4A}"/>
              </a:ext>
            </a:extLst>
          </p:cNvPr>
          <p:cNvPicPr>
            <a:picLocks noChangeAspect="1"/>
          </p:cNvPicPr>
          <p:nvPr/>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3654792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a:prstGeom prst="rect">
            <a:avLst/>
          </a:prstGeom>
        </p:spPr>
        <p:txBody>
          <a:bodyPr/>
          <a:lstStyle>
            <a:lvl1pPr>
              <a:defRPr sz="1000"/>
            </a:lvl1pPr>
          </a:lstStyle>
          <a:p>
            <a:fld id="{62A97906-069F-4AFC-BEBF-F1219EB7DD40}" type="slidenum">
              <a:rPr lang="en-US" smtClean="0"/>
              <a:t>‹#›</a:t>
            </a:fld>
            <a:endParaRPr lang="en-US"/>
          </a:p>
        </p:txBody>
      </p:sp>
      <p:sp>
        <p:nvSpPr>
          <p:cNvPr id="7" name="Google Shape;122;p18">
            <a:extLst>
              <a:ext uri="{FF2B5EF4-FFF2-40B4-BE49-F238E27FC236}">
                <a16:creationId xmlns:a16="http://schemas.microsoft.com/office/drawing/2014/main" id="{34EEEDD2-A258-2F1F-176D-5B993090DBDF}"/>
              </a:ext>
            </a:extLst>
          </p:cNvPr>
          <p:cNvSpPr/>
          <p:nvPr/>
        </p:nvSpPr>
        <p:spPr>
          <a:xfrm flipH="1">
            <a:off x="6096000" y="-9728"/>
            <a:ext cx="6096000"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pic>
        <p:nvPicPr>
          <p:cNvPr id="9" name="Picture 8">
            <a:extLst>
              <a:ext uri="{FF2B5EF4-FFF2-40B4-BE49-F238E27FC236}">
                <a16:creationId xmlns:a16="http://schemas.microsoft.com/office/drawing/2014/main" id="{F949080B-AF95-1FDA-8138-E049241131E2}"/>
              </a:ext>
            </a:extLst>
          </p:cNvPr>
          <p:cNvPicPr>
            <a:picLocks noChangeAspect="1"/>
          </p:cNvPicPr>
          <p:nvPr/>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3527957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0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p:nvPicPr>
        <p:blipFill rotWithShape="1">
          <a:blip r:embed="rId2"/>
          <a:srcRect l="7803" r="9980"/>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8574CD2B-9DD4-DC43-7365-63D1226AA5E0}"/>
              </a:ext>
            </a:extLst>
          </p:cNvPr>
          <p:cNvPicPr>
            <a:picLocks noChangeAspect="1"/>
          </p:cNvPicPr>
          <p:nvPr/>
        </p:nvPicPr>
        <p:blipFill>
          <a:blip r:embed="rId3"/>
          <a:stretch>
            <a:fillRect/>
          </a:stretch>
        </p:blipFill>
        <p:spPr>
          <a:xfrm>
            <a:off x="10780487" y="150076"/>
            <a:ext cx="1146625" cy="344737"/>
          </a:xfrm>
          <a:prstGeom prst="rect">
            <a:avLst/>
          </a:prstGeom>
        </p:spPr>
      </p:pic>
      <p:sp>
        <p:nvSpPr>
          <p:cNvPr id="2" name="Google Shape;55;p13">
            <a:extLst>
              <a:ext uri="{FF2B5EF4-FFF2-40B4-BE49-F238E27FC236}">
                <a16:creationId xmlns:a16="http://schemas.microsoft.com/office/drawing/2014/main" id="{2D2F5E17-6D10-0A2B-4746-3B642B52135A}"/>
              </a:ext>
            </a:extLst>
          </p:cNvPr>
          <p:cNvSpPr/>
          <p:nvPr/>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itle 13">
            <a:extLst>
              <a:ext uri="{FF2B5EF4-FFF2-40B4-BE49-F238E27FC236}">
                <a16:creationId xmlns:a16="http://schemas.microsoft.com/office/drawing/2014/main" id="{5B615F0B-D4AB-69E0-609D-92E2945480C8}"/>
              </a:ext>
            </a:extLst>
          </p:cNvPr>
          <p:cNvSpPr>
            <a:spLocks noGrp="1"/>
          </p:cNvSpPr>
          <p:nvPr>
            <p:ph type="title"/>
          </p:nvPr>
        </p:nvSpPr>
        <p:spPr>
          <a:xfrm>
            <a:off x="803188" y="1236572"/>
            <a:ext cx="6465517" cy="3519882"/>
          </a:xfrm>
        </p:spPr>
        <p:txBody>
          <a:bodyPr anchor="b">
            <a:normAutofit/>
          </a:bodyPr>
          <a:lstStyle>
            <a:lvl1pPr marL="0" indent="0">
              <a:buFont typeface="+mj-lt"/>
              <a:buNone/>
              <a:defRPr sz="5400">
                <a:solidFill>
                  <a:schemeClr val="bg1"/>
                </a:solidFill>
              </a:defRPr>
            </a:lvl1pPr>
          </a:lstStyle>
          <a:p>
            <a:r>
              <a:rPr lang="en-US"/>
              <a:t>Click to edit Master title style</a:t>
            </a:r>
          </a:p>
        </p:txBody>
      </p:sp>
      <p:sp>
        <p:nvSpPr>
          <p:cNvPr id="9" name="Text Placeholder 3">
            <a:extLst>
              <a:ext uri="{FF2B5EF4-FFF2-40B4-BE49-F238E27FC236}">
                <a16:creationId xmlns:a16="http://schemas.microsoft.com/office/drawing/2014/main" id="{81797806-8C78-1864-C05A-4FD543F44E7C}"/>
              </a:ext>
            </a:extLst>
          </p:cNvPr>
          <p:cNvSpPr>
            <a:spLocks noGrp="1"/>
          </p:cNvSpPr>
          <p:nvPr>
            <p:ph type="body" sz="quarter" idx="13"/>
          </p:nvPr>
        </p:nvSpPr>
        <p:spPr>
          <a:xfrm>
            <a:off x="803275" y="5029200"/>
            <a:ext cx="6465430" cy="1112838"/>
          </a:xfrm>
        </p:spPr>
        <p:txBody>
          <a:bodyPr/>
          <a:lstStyle>
            <a:lvl1pPr marL="0" indent="0">
              <a:buFont typeface="+mj-lt"/>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378067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721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5DEB4D8A-A2C5-9805-7F82-27B3CAE6982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5074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602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2952B5-7A2F-4CC8-B7CE-9234E21C2837}" type="datetimeFigureOut">
              <a:rPr lang="en-US" dirty="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12609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p:nvPicPr>
        <p:blipFill rotWithShape="1">
          <a:blip r:embed="rId2"/>
          <a:srcRect l="7803" r="9980"/>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8574CD2B-9DD4-DC43-7365-63D1226AA5E0}"/>
              </a:ext>
            </a:extLst>
          </p:cNvPr>
          <p:cNvPicPr>
            <a:picLocks noChangeAspect="1"/>
          </p:cNvPicPr>
          <p:nvPr/>
        </p:nvPicPr>
        <p:blipFill>
          <a:blip r:embed="rId3"/>
          <a:stretch>
            <a:fillRect/>
          </a:stretch>
        </p:blipFill>
        <p:spPr>
          <a:xfrm>
            <a:off x="10780487" y="150076"/>
            <a:ext cx="1146625" cy="344737"/>
          </a:xfrm>
          <a:prstGeom prst="rect">
            <a:avLst/>
          </a:prstGeom>
        </p:spPr>
      </p:pic>
      <p:sp>
        <p:nvSpPr>
          <p:cNvPr id="2" name="Google Shape;55;p13">
            <a:extLst>
              <a:ext uri="{FF2B5EF4-FFF2-40B4-BE49-F238E27FC236}">
                <a16:creationId xmlns:a16="http://schemas.microsoft.com/office/drawing/2014/main" id="{2D2F5E17-6D10-0A2B-4746-3B642B52135A}"/>
              </a:ext>
            </a:extLst>
          </p:cNvPr>
          <p:cNvSpPr/>
          <p:nvPr/>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7889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43438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43438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206427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4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8574CD2B-9DD4-DC43-7365-63D1226AA5E0}"/>
              </a:ext>
            </a:extLst>
          </p:cNvPr>
          <p:cNvPicPr>
            <a:picLocks noChangeAspect="1"/>
          </p:cNvPicPr>
          <p:nvPr/>
        </p:nvPicPr>
        <p:blipFill>
          <a:blip r:embed="rId3"/>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3672648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5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130EAF70-408E-73DE-CB5D-10A27F2D3983}"/>
              </a:ext>
            </a:extLst>
          </p:cNvPr>
          <p:cNvPicPr>
            <a:picLocks noChangeAspect="1"/>
          </p:cNvPicPr>
          <p:nvPr/>
        </p:nvPicPr>
        <p:blipFill>
          <a:blip r:embed="rId3"/>
          <a:stretch>
            <a:fillRect/>
          </a:stretch>
        </p:blipFill>
        <p:spPr>
          <a:xfrm>
            <a:off x="10780486" y="150075"/>
            <a:ext cx="1146625" cy="344737"/>
          </a:xfrm>
          <a:prstGeom prst="rect">
            <a:avLst/>
          </a:prstGeom>
        </p:spPr>
      </p:pic>
      <p:sp>
        <p:nvSpPr>
          <p:cNvPr id="8" name="Google Shape;122;p18">
            <a:extLst>
              <a:ext uri="{FF2B5EF4-FFF2-40B4-BE49-F238E27FC236}">
                <a16:creationId xmlns:a16="http://schemas.microsoft.com/office/drawing/2014/main" id="{25048A7C-FDC2-FDD3-0F23-32D99873E1B6}"/>
              </a:ext>
            </a:extLst>
          </p:cNvPr>
          <p:cNvSpPr/>
          <p:nvPr/>
        </p:nvSpPr>
        <p:spPr>
          <a:xfrm>
            <a:off x="74" y="-9728"/>
            <a:ext cx="4489839"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spTree>
    <p:extLst>
      <p:ext uri="{BB962C8B-B14F-4D97-AF65-F5344CB8AC3E}">
        <p14:creationId xmlns:p14="http://schemas.microsoft.com/office/powerpoint/2010/main" val="1559146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130EAF70-408E-73DE-CB5D-10A27F2D3983}"/>
              </a:ext>
            </a:extLst>
          </p:cNvPr>
          <p:cNvPicPr>
            <a:picLocks noChangeAspect="1"/>
          </p:cNvPicPr>
          <p:nvPr/>
        </p:nvPicPr>
        <p:blipFill>
          <a:blip r:embed="rId3"/>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1879906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2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13" name="Group 12">
            <a:extLst>
              <a:ext uri="{FF2B5EF4-FFF2-40B4-BE49-F238E27FC236}">
                <a16:creationId xmlns:a16="http://schemas.microsoft.com/office/drawing/2014/main" id="{2D8BA504-6F85-1486-1275-75C693D8FEEE}"/>
              </a:ext>
            </a:extLst>
          </p:cNvPr>
          <p:cNvGrpSpPr/>
          <p:nvPr userDrawn="1"/>
        </p:nvGrpSpPr>
        <p:grpSpPr>
          <a:xfrm>
            <a:off x="7702086" y="6955"/>
            <a:ext cx="4489914" cy="6877241"/>
            <a:chOff x="7702086" y="6955"/>
            <a:chExt cx="4489914" cy="6877241"/>
          </a:xfrm>
        </p:grpSpPr>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a:alphaModFix/>
            </a:blip>
            <a:srcRect l="38539" t="-85" r="18060" b="799"/>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8574CD2B-9DD4-DC43-7365-63D1226AA5E0}"/>
              </a:ext>
            </a:extLst>
          </p:cNvPr>
          <p:cNvPicPr>
            <a:picLocks noChangeAspect="1"/>
          </p:cNvPicPr>
          <p:nvPr/>
        </p:nvPicPr>
        <p:blipFill>
          <a:blip r:embed="rId3"/>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11352726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4B450-8DD6-B29C-48C3-A095A39265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19F71E-D683-32C5-5A84-E85FA2464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8351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1" r:id="rId40"/>
    <p:sldLayoutId id="2147483702" r:id="rId41"/>
    <p:sldLayoutId id="2147483703" r:id="rId42"/>
    <p:sldLayoutId id="2147483716" r:id="rId43"/>
  </p:sldLayoutIdLst>
  <p:txStyles>
    <p:titleStyle>
      <a:lvl1pPr algn="l" defTabSz="914400" rtl="0" eaLnBrk="1" latinLnBrk="0" hangingPunct="1">
        <a:lnSpc>
          <a:spcPct val="90000"/>
        </a:lnSpc>
        <a:spcBef>
          <a:spcPct val="0"/>
        </a:spcBef>
        <a:buNone/>
        <a:defRPr sz="440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peersupportworks.org/wp-content/uploads/2021/07/National-Practice-Guidelines-for-Peer-Specialists-and-Supervisors-1.pdf"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hyperlink" Target="http://www.creative-commons-images.com/clipboard/guidelines.html"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41.xml"/><Relationship Id="rId5" Type="http://schemas.openxmlformats.org/officeDocument/2006/relationships/hyperlink" Target="https://svgsilh.com/image/151014.html" TargetMode="External"/><Relationship Id="rId4" Type="http://schemas.openxmlformats.org/officeDocument/2006/relationships/image" Target="../media/image19.sv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hyperlink" Target="https://graphicdesign.stackexchange.com/questions/30804/how-could-i-show-hands-that-are-race-neutra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myedmondsnews.com/2018/04/live-in-edmonds-what-do-you-call-yoursel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hyperlink" Target="http://www.iaodapca.org/"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pixabay.com/en/information-info-message-embassy-1015297/" TargetMode="External"/><Relationship Id="rId5" Type="http://schemas.openxmlformats.org/officeDocument/2006/relationships/image" Target="../media/image24.jpeg"/><Relationship Id="rId4" Type="http://schemas.openxmlformats.org/officeDocument/2006/relationships/hyperlink" Target="http://www.dhs.state.il.us/page.aspx?item=3669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www.uncletehpeng.com/2012_12_01_archive.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peersupportworks.org/wp-content/uploads/2021/07/National-Practice-Guidelines-for-Peer-Specialists-and-Supervisors-1.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samhsa.gov/technical-assistance/brss-tacs/peer-support-workers"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peersupportworks.org/wp-content/uploads/2021/07/National-Practice-Guidelines-for-Peer-Specialists-and-Supervisors-1.pdf"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6878510-9F56-4B8A-8F24-FB04685DE04E}"/>
              </a:ext>
            </a:extLst>
          </p:cNvPr>
          <p:cNvSpPr txBox="1"/>
          <p:nvPr/>
        </p:nvSpPr>
        <p:spPr>
          <a:xfrm>
            <a:off x="-2958" y="5526011"/>
            <a:ext cx="12197917" cy="1692771"/>
          </a:xfrm>
          <a:prstGeom prst="rect">
            <a:avLst/>
          </a:prstGeom>
          <a:noFill/>
        </p:spPr>
        <p:txBody>
          <a:bodyPr wrap="square" lIns="91440" tIns="45720" rIns="91440" bIns="45720" rtlCol="0" anchor="t">
            <a:spAutoFit/>
          </a:bodyPr>
          <a:lstStyle/>
          <a:p>
            <a:pPr algn="ctr"/>
            <a:endParaRPr lang="en-US" sz="2400"/>
          </a:p>
          <a:p>
            <a:pPr algn="ctr"/>
            <a:r>
              <a:rPr lang="en-US" sz="2400"/>
              <a:t>Understanding Medicaid Rules and the Role of Peer Support Workers</a:t>
            </a:r>
            <a:endParaRPr lang="en-US"/>
          </a:p>
          <a:p>
            <a:pPr algn="ctr"/>
            <a:r>
              <a:rPr lang="en-US" sz="2400"/>
              <a:t>Date: January 8, 2026</a:t>
            </a:r>
            <a:endParaRPr lang="en-US"/>
          </a:p>
          <a:p>
            <a:pPr algn="ctr"/>
            <a:endParaRPr lang="en-US" sz="3200"/>
          </a:p>
        </p:txBody>
      </p:sp>
      <p:sp>
        <p:nvSpPr>
          <p:cNvPr id="6" name="TextBox 5">
            <a:extLst>
              <a:ext uri="{FF2B5EF4-FFF2-40B4-BE49-F238E27FC236}">
                <a16:creationId xmlns:a16="http://schemas.microsoft.com/office/drawing/2014/main" id="{EF750284-E021-4465-9932-234316459887}"/>
              </a:ext>
            </a:extLst>
          </p:cNvPr>
          <p:cNvSpPr txBox="1"/>
          <p:nvPr/>
        </p:nvSpPr>
        <p:spPr>
          <a:xfrm>
            <a:off x="889216" y="341205"/>
            <a:ext cx="10384758" cy="1754326"/>
          </a:xfrm>
          <a:prstGeom prst="rect">
            <a:avLst/>
          </a:prstGeom>
          <a:noFill/>
        </p:spPr>
        <p:txBody>
          <a:bodyPr wrap="square" lIns="91440" tIns="45720" rIns="91440" bIns="45720" rtlCol="0" anchor="t">
            <a:spAutoFit/>
          </a:bodyPr>
          <a:lstStyle/>
          <a:p>
            <a:pPr algn="ctr"/>
            <a:r>
              <a:rPr lang="en-US" sz="3600" b="1"/>
              <a:t>2026 CRSS/CPRS Supervisor Training Series</a:t>
            </a:r>
            <a:endParaRPr lang="en-US"/>
          </a:p>
          <a:p>
            <a:pPr algn="ctr"/>
            <a:r>
              <a:rPr lang="en-US" sz="3600" b="1"/>
              <a:t> </a:t>
            </a:r>
            <a:r>
              <a:rPr lang="en-US" sz="3600" b="1">
                <a:ea typeface="+mn-lt"/>
                <a:cs typeface="+mn-lt"/>
              </a:rPr>
              <a:t>Rooted and Rising: Growing a Strong Peer Support Workforce</a:t>
            </a:r>
            <a:endParaRPr lang="en-US">
              <a:ea typeface="+mn-lt"/>
              <a:cs typeface="+mn-lt"/>
            </a:endParaRPr>
          </a:p>
        </p:txBody>
      </p:sp>
      <p:pic>
        <p:nvPicPr>
          <p:cNvPr id="2" name="Picture 1" descr="Watering Brain Vector Art, Icons, and Graphics for Free Download">
            <a:extLst>
              <a:ext uri="{FF2B5EF4-FFF2-40B4-BE49-F238E27FC236}">
                <a16:creationId xmlns:a16="http://schemas.microsoft.com/office/drawing/2014/main" id="{6E88A1F9-773B-89E0-ECB7-731350DA272B}"/>
              </a:ext>
            </a:extLst>
          </p:cNvPr>
          <p:cNvPicPr>
            <a:picLocks noChangeAspect="1"/>
          </p:cNvPicPr>
          <p:nvPr/>
        </p:nvPicPr>
        <p:blipFill>
          <a:blip r:embed="rId3"/>
          <a:stretch>
            <a:fillRect/>
          </a:stretch>
        </p:blipFill>
        <p:spPr>
          <a:xfrm>
            <a:off x="3880758" y="2168611"/>
            <a:ext cx="4430485" cy="3350812"/>
          </a:xfrm>
          <a:prstGeom prst="rect">
            <a:avLst/>
          </a:prstGeom>
        </p:spPr>
      </p:pic>
    </p:spTree>
    <p:extLst>
      <p:ext uri="{BB962C8B-B14F-4D97-AF65-F5344CB8AC3E}">
        <p14:creationId xmlns:p14="http://schemas.microsoft.com/office/powerpoint/2010/main" val="3985680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EA131-369B-44F0-D4C7-708986105D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131D6-B7A5-066A-F986-2567EF059931}"/>
              </a:ext>
            </a:extLst>
          </p:cNvPr>
          <p:cNvSpPr>
            <a:spLocks noGrp="1"/>
          </p:cNvSpPr>
          <p:nvPr>
            <p:ph type="title"/>
          </p:nvPr>
        </p:nvSpPr>
        <p:spPr/>
        <p:txBody>
          <a:bodyPr>
            <a:normAutofit fontScale="90000"/>
          </a:bodyPr>
          <a:lstStyle/>
          <a:p>
            <a:r>
              <a:rPr lang="en-US"/>
              <a:t>DO NOT…</a:t>
            </a:r>
          </a:p>
        </p:txBody>
      </p:sp>
      <p:sp>
        <p:nvSpPr>
          <p:cNvPr id="4" name="Text Placeholder 3">
            <a:extLst>
              <a:ext uri="{FF2B5EF4-FFF2-40B4-BE49-F238E27FC236}">
                <a16:creationId xmlns:a16="http://schemas.microsoft.com/office/drawing/2014/main" id="{ACC077AD-FE53-0E75-F797-6B493F027D52}"/>
              </a:ext>
            </a:extLst>
          </p:cNvPr>
          <p:cNvSpPr>
            <a:spLocks noGrp="1"/>
          </p:cNvSpPr>
          <p:nvPr>
            <p:ph type="body" sz="quarter" idx="14"/>
          </p:nvPr>
        </p:nvSpPr>
        <p:spPr>
          <a:xfrm>
            <a:off x="609600" y="880145"/>
            <a:ext cx="6670431" cy="462013"/>
          </a:xfrm>
        </p:spPr>
        <p:txBody>
          <a:bodyPr vert="horz" lIns="91440" tIns="45720" rIns="91440" bIns="45720" rtlCol="0" anchor="t">
            <a:normAutofit/>
          </a:bodyPr>
          <a:lstStyle/>
          <a:p>
            <a:r>
              <a:rPr lang="en-US">
                <a:latin typeface="Montserrat SemiBold"/>
              </a:rPr>
              <a:t>Peer Support Workers:</a:t>
            </a:r>
          </a:p>
        </p:txBody>
      </p:sp>
      <p:sp>
        <p:nvSpPr>
          <p:cNvPr id="3" name="Text Placeholder 2">
            <a:extLst>
              <a:ext uri="{FF2B5EF4-FFF2-40B4-BE49-F238E27FC236}">
                <a16:creationId xmlns:a16="http://schemas.microsoft.com/office/drawing/2014/main" id="{274419DA-CF83-A1E3-54D2-1E3B8D1DCE6F}"/>
              </a:ext>
            </a:extLst>
          </p:cNvPr>
          <p:cNvSpPr>
            <a:spLocks noGrp="1"/>
          </p:cNvSpPr>
          <p:nvPr>
            <p:ph type="body" sz="quarter" idx="13"/>
          </p:nvPr>
        </p:nvSpPr>
        <p:spPr>
          <a:xfrm>
            <a:off x="609600" y="1562987"/>
            <a:ext cx="6670431" cy="4375852"/>
          </a:xfrm>
        </p:spPr>
        <p:txBody>
          <a:bodyPr>
            <a:normAutofit lnSpcReduction="10000"/>
          </a:bodyPr>
          <a:lstStyle/>
          <a:p>
            <a:r>
              <a:rPr lang="en-US"/>
              <a:t>Do not diagnose</a:t>
            </a:r>
          </a:p>
          <a:p>
            <a:r>
              <a:rPr lang="en-US"/>
              <a:t>Do not evaluate or assess others</a:t>
            </a:r>
          </a:p>
          <a:p>
            <a:r>
              <a:rPr lang="en-US"/>
              <a:t>Do not prescribe or recommend medications or monitor their use</a:t>
            </a:r>
          </a:p>
          <a:p>
            <a:r>
              <a:rPr lang="en-US"/>
              <a:t>Do not force or coerce others to participate in services</a:t>
            </a:r>
          </a:p>
          <a:p>
            <a:r>
              <a:rPr lang="en-US"/>
              <a:t>Do not express or exercise power over those they support</a:t>
            </a:r>
          </a:p>
          <a:p>
            <a:r>
              <a:rPr lang="en-US"/>
              <a:t>Do not fix or do for others what they can do for themselves</a:t>
            </a:r>
          </a:p>
          <a:p>
            <a:r>
              <a:rPr lang="en-US"/>
              <a:t>Do not assume they know exactly what the other person is feeling even if they have experienced similar challenges.</a:t>
            </a:r>
          </a:p>
          <a:p>
            <a:endParaRPr lang="en-US"/>
          </a:p>
        </p:txBody>
      </p:sp>
      <p:sp>
        <p:nvSpPr>
          <p:cNvPr id="5" name="TextBox 4">
            <a:extLst>
              <a:ext uri="{FF2B5EF4-FFF2-40B4-BE49-F238E27FC236}">
                <a16:creationId xmlns:a16="http://schemas.microsoft.com/office/drawing/2014/main" id="{C3F232A2-9F11-FA8F-8CDC-B528E2C74BC2}"/>
              </a:ext>
            </a:extLst>
          </p:cNvPr>
          <p:cNvSpPr txBox="1"/>
          <p:nvPr/>
        </p:nvSpPr>
        <p:spPr>
          <a:xfrm>
            <a:off x="609600" y="5938838"/>
            <a:ext cx="6405155" cy="369332"/>
          </a:xfrm>
          <a:prstGeom prst="rect">
            <a:avLst/>
          </a:prstGeom>
          <a:noFill/>
        </p:spPr>
        <p:txBody>
          <a:bodyPr wrap="square" rtlCol="0">
            <a:spAutoFit/>
          </a:bodyPr>
          <a:lstStyle/>
          <a:p>
            <a:r>
              <a:rPr lang="en-US">
                <a:hlinkClick r:id="rId3"/>
              </a:rPr>
              <a:t>National-Practice-Guidelines-for-Peer-Specialists-and-Supervisors</a:t>
            </a:r>
            <a:r>
              <a:rPr lang="en-US"/>
              <a:t> </a:t>
            </a:r>
          </a:p>
        </p:txBody>
      </p:sp>
    </p:spTree>
    <p:extLst>
      <p:ext uri="{BB962C8B-B14F-4D97-AF65-F5344CB8AC3E}">
        <p14:creationId xmlns:p14="http://schemas.microsoft.com/office/powerpoint/2010/main" val="3929002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 name="Freeform: Shape 3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35" name="Freeform: Shape 3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4" name="Text Placeholder 3">
            <a:extLst>
              <a:ext uri="{FF2B5EF4-FFF2-40B4-BE49-F238E27FC236}">
                <a16:creationId xmlns:a16="http://schemas.microsoft.com/office/drawing/2014/main" id="{340618A1-45E3-78B9-13D5-28907482C9D1}"/>
              </a:ext>
            </a:extLst>
          </p:cNvPr>
          <p:cNvSpPr>
            <a:spLocks noGrp="1"/>
          </p:cNvSpPr>
          <p:nvPr>
            <p:ph type="title"/>
          </p:nvPr>
        </p:nvSpPr>
        <p:spPr>
          <a:xfrm>
            <a:off x="3502426" y="1650124"/>
            <a:ext cx="5186842" cy="3033542"/>
          </a:xfrm>
        </p:spPr>
        <p:txBody>
          <a:bodyPr vert="horz" lIns="91440" tIns="45720" rIns="91440" bIns="45720" rtlCol="0" anchor="b">
            <a:normAutofit/>
          </a:bodyPr>
          <a:lstStyle/>
          <a:p>
            <a:pPr algn="ctr"/>
            <a:r>
              <a:rPr lang="en-US" sz="4000" kern="1200">
                <a:solidFill>
                  <a:schemeClr val="tx2"/>
                </a:solidFill>
                <a:latin typeface="+mj-lt"/>
                <a:ea typeface="+mj-ea"/>
                <a:cs typeface="+mj-cs"/>
              </a:rPr>
              <a:t>Identify some of the Rules that govern behavioral health services in Illinois</a:t>
            </a:r>
          </a:p>
          <a:p>
            <a:pPr algn="ctr"/>
            <a:endParaRPr lang="en-US" sz="4000" kern="1200">
              <a:solidFill>
                <a:schemeClr val="tx2"/>
              </a:solidFill>
              <a:latin typeface="+mj-lt"/>
              <a:ea typeface="+mj-ea"/>
              <a:cs typeface="+mj-cs"/>
            </a:endParaRPr>
          </a:p>
        </p:txBody>
      </p:sp>
      <p:grpSp>
        <p:nvGrpSpPr>
          <p:cNvPr id="43" name="Group 4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44" name="Freeform: Shape 4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7" name="Freeform: Shape 4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50" name="Freeform: Shape 4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53" name="Freeform: Shape 5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8200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FEA034C-DDF9-4A4F-85DE-8403BCD5240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3000"/>
              <a:t>Rules that Govern Behavioral Health Services in Illinois</a:t>
            </a:r>
          </a:p>
        </p:txBody>
      </p:sp>
      <p:graphicFrame>
        <p:nvGraphicFramePr>
          <p:cNvPr id="6" name="Content Placeholder 2">
            <a:extLst>
              <a:ext uri="{FF2B5EF4-FFF2-40B4-BE49-F238E27FC236}">
                <a16:creationId xmlns:a16="http://schemas.microsoft.com/office/drawing/2014/main" id="{8C6C37C2-35AF-E18D-02E3-76AED67D8CF5}"/>
              </a:ext>
            </a:extLst>
          </p:cNvPr>
          <p:cNvGraphicFramePr/>
          <p:nvPr>
            <p:extLst>
              <p:ext uri="{D42A27DB-BD31-4B8C-83A1-F6EECF244321}">
                <p14:modId xmlns:p14="http://schemas.microsoft.com/office/powerpoint/2010/main" val="9383961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4821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74BAF5-6C23-C783-273B-EAE4AA451984}"/>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7DB4AA0-23B9-663C-1C1F-0FDFD84AD1EE}"/>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2800" kern="1200">
                <a:solidFill>
                  <a:schemeClr val="tx2"/>
                </a:solidFill>
                <a:latin typeface="+mj-lt"/>
                <a:ea typeface="+mj-ea"/>
                <a:cs typeface="+mj-cs"/>
              </a:rPr>
              <a:t>Community Based Mental Health</a:t>
            </a:r>
            <a:br>
              <a:rPr lang="en-US" sz="2800" kern="1200">
                <a:solidFill>
                  <a:schemeClr val="tx2"/>
                </a:solidFill>
                <a:latin typeface="+mj-lt"/>
                <a:ea typeface="+mj-ea"/>
                <a:cs typeface="+mj-cs"/>
              </a:rPr>
            </a:br>
            <a:endParaRPr lang="en-US" sz="2800" kern="1200">
              <a:solidFill>
                <a:schemeClr val="tx2"/>
              </a:solidFill>
              <a:latin typeface="+mj-lt"/>
              <a:ea typeface="+mj-ea"/>
              <a:cs typeface="+mj-cs"/>
            </a:endParaRPr>
          </a:p>
        </p:txBody>
      </p:sp>
      <p:sp>
        <p:nvSpPr>
          <p:cNvPr id="10" name="TextBox 9">
            <a:extLst>
              <a:ext uri="{FF2B5EF4-FFF2-40B4-BE49-F238E27FC236}">
                <a16:creationId xmlns:a16="http://schemas.microsoft.com/office/drawing/2014/main" id="{E402CDCA-86F6-C2FA-61E3-49938398F62F}"/>
              </a:ext>
            </a:extLst>
          </p:cNvPr>
          <p:cNvSpPr txBox="1"/>
          <p:nvPr/>
        </p:nvSpPr>
        <p:spPr>
          <a:xfrm>
            <a:off x="6590966" y="3428999"/>
            <a:ext cx="4805691" cy="838831"/>
          </a:xfrm>
          <a:prstGeom prst="rect">
            <a:avLst/>
          </a:prstGeom>
        </p:spPr>
        <p:txBody>
          <a:bodyPr vert="horz" lIns="91440" tIns="45720" rIns="91440" bIns="45720" rtlCol="0" anchor="b">
            <a:normAutofit/>
          </a:bodyPr>
          <a:lstStyle/>
          <a:p>
            <a:pPr>
              <a:lnSpc>
                <a:spcPct val="90000"/>
              </a:lnSpc>
              <a:spcBef>
                <a:spcPts val="1000"/>
              </a:spcBef>
            </a:pPr>
            <a:r>
              <a:rPr lang="en-US" sz="1900" kern="1200">
                <a:solidFill>
                  <a:schemeClr val="tx2"/>
                </a:solidFill>
                <a:latin typeface="+mn-lt"/>
                <a:ea typeface="+mn-ea"/>
                <a:cs typeface="+mn-cs"/>
              </a:rPr>
              <a:t>Identify the professional categorization used for MH Medicaid billing</a:t>
            </a:r>
          </a:p>
        </p:txBody>
      </p:sp>
      <p:pic>
        <p:nvPicPr>
          <p:cNvPr id="34" name="Graphic 33" descr="Stethoscope">
            <a:extLst>
              <a:ext uri="{FF2B5EF4-FFF2-40B4-BE49-F238E27FC236}">
                <a16:creationId xmlns:a16="http://schemas.microsoft.com/office/drawing/2014/main" id="{CE3A7865-3CCA-6DD2-1874-C0AEC13281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1" name="Group 40">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42" name="Freeform: Shape 41">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27BF21C-AA8B-A08B-1F5D-59846DFD5A31}"/>
              </a:ext>
            </a:extLst>
          </p:cNvPr>
          <p:cNvSpPr txBox="1"/>
          <p:nvPr/>
        </p:nvSpPr>
        <p:spPr>
          <a:xfrm>
            <a:off x="5945394" y="1743240"/>
            <a:ext cx="5672176" cy="5095221"/>
          </a:xfrm>
          <a:prstGeom prst="rect">
            <a:avLst/>
          </a:prstGeom>
        </p:spPr>
        <p:txBody>
          <a:bodyPr vert="horz" lIns="91440" tIns="45720" rIns="91440" bIns="45720" rtlCol="0">
            <a:normAutofit/>
          </a:bodyPr>
          <a:lstStyle/>
          <a:p>
            <a:pPr>
              <a:lnSpc>
                <a:spcPct val="90000"/>
              </a:lnSpc>
              <a:spcBef>
                <a:spcPts val="1000"/>
              </a:spcBef>
            </a:pPr>
            <a:endParaRPr lang="en-US" sz="4400" kern="1200">
              <a:solidFill>
                <a:srgbClr val="FFFFFF"/>
              </a:solidFill>
              <a:latin typeface="+mn-lt"/>
              <a:ea typeface="+mn-ea"/>
              <a:cs typeface="+mn-cs"/>
            </a:endParaRPr>
          </a:p>
        </p:txBody>
      </p:sp>
    </p:spTree>
    <p:extLst>
      <p:ext uri="{BB962C8B-B14F-4D97-AF65-F5344CB8AC3E}">
        <p14:creationId xmlns:p14="http://schemas.microsoft.com/office/powerpoint/2010/main" val="313856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0E504-B103-7BAC-1503-1C6A9691EB4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FD08B4-062A-5232-4EFA-EDB38CE4B4DA}"/>
              </a:ext>
            </a:extLst>
          </p:cNvPr>
          <p:cNvSpPr>
            <a:spLocks noGrp="1"/>
          </p:cNvSpPr>
          <p:nvPr>
            <p:ph type="body" sz="quarter" idx="13"/>
          </p:nvPr>
        </p:nvSpPr>
        <p:spPr>
          <a:xfrm>
            <a:off x="836613" y="1863760"/>
            <a:ext cx="10501312" cy="4520776"/>
          </a:xfrm>
        </p:spPr>
        <p:txBody>
          <a:bodyPr vert="horz" lIns="91440" tIns="45720" rIns="91440" bIns="45720" rtlCol="0" anchor="t">
            <a:noAutofit/>
          </a:bodyPr>
          <a:lstStyle/>
          <a:p>
            <a:pPr marL="0" indent="0">
              <a:buNone/>
            </a:pPr>
            <a:r>
              <a:rPr lang="en-US" sz="3200">
                <a:latin typeface="Montserrat"/>
              </a:rPr>
              <a:t>The professional qualifications in Rules 132 &amp; 140 are a </a:t>
            </a:r>
            <a:r>
              <a:rPr lang="en-US" sz="3200" b="1">
                <a:latin typeface="Montserrat"/>
              </a:rPr>
              <a:t>tiered system</a:t>
            </a:r>
            <a:r>
              <a:rPr lang="en-US" sz="3200">
                <a:latin typeface="Montserrat"/>
              </a:rPr>
              <a:t>. </a:t>
            </a:r>
          </a:p>
          <a:p>
            <a:pPr marL="0" indent="0">
              <a:buNone/>
            </a:pPr>
            <a:endParaRPr lang="en-US" sz="3200">
              <a:latin typeface="Montserrat"/>
            </a:endParaRPr>
          </a:p>
          <a:p>
            <a:r>
              <a:rPr lang="en-US" sz="3200">
                <a:latin typeface="Montserrat"/>
              </a:rPr>
              <a:t>To bill Medicaid, the staff person must be supervised by a person who meets a higher qualification.</a:t>
            </a:r>
          </a:p>
          <a:p>
            <a:r>
              <a:rPr lang="en-US" sz="3200">
                <a:latin typeface="Montserrat"/>
              </a:rPr>
              <a:t>At the "top" of the system, there must be a person who meets the qualifications of a Licensed Practitioner of the Healing Arts (LPHA).</a:t>
            </a:r>
          </a:p>
          <a:p>
            <a:endParaRPr lang="en-US">
              <a:latin typeface="Montserrat"/>
            </a:endParaRPr>
          </a:p>
          <a:p>
            <a:pPr lvl="1"/>
            <a:endParaRPr lang="en-US">
              <a:latin typeface="Montserrat"/>
            </a:endParaRPr>
          </a:p>
          <a:p>
            <a:pPr marL="457200" lvl="1" indent="0">
              <a:buNone/>
            </a:pPr>
            <a:endParaRPr lang="en-US" sz="1600">
              <a:latin typeface="Montserrat"/>
            </a:endParaRPr>
          </a:p>
          <a:p>
            <a:pPr lvl="1"/>
            <a:endParaRPr lang="en-US" sz="1600">
              <a:latin typeface="Montserrat"/>
            </a:endParaRPr>
          </a:p>
        </p:txBody>
      </p:sp>
      <p:sp>
        <p:nvSpPr>
          <p:cNvPr id="4" name="Content Placeholder 3">
            <a:extLst>
              <a:ext uri="{FF2B5EF4-FFF2-40B4-BE49-F238E27FC236}">
                <a16:creationId xmlns:a16="http://schemas.microsoft.com/office/drawing/2014/main" id="{A50F07E4-BB8B-08B3-C47F-D50E4545D7A9}"/>
              </a:ext>
            </a:extLst>
          </p:cNvPr>
          <p:cNvSpPr>
            <a:spLocks noGrp="1"/>
          </p:cNvSpPr>
          <p:nvPr>
            <p:ph type="body" sz="quarter" idx="14"/>
          </p:nvPr>
        </p:nvSpPr>
        <p:spPr>
          <a:xfrm>
            <a:off x="836613" y="704227"/>
            <a:ext cx="10501312" cy="895973"/>
          </a:xfrm>
        </p:spPr>
        <p:txBody>
          <a:bodyPr vert="horz" lIns="91440" tIns="45720" rIns="91440" bIns="45720" rtlCol="0" anchor="t">
            <a:normAutofit/>
          </a:bodyPr>
          <a:lstStyle/>
          <a:p>
            <a:r>
              <a:rPr lang="en-US">
                <a:latin typeface="Montserrat SemiBold"/>
              </a:rPr>
              <a:t>Professional Categorization</a:t>
            </a:r>
          </a:p>
          <a:p>
            <a:r>
              <a:rPr lang="en-US">
                <a:latin typeface="Montserrat SemiBold"/>
              </a:rPr>
              <a:t> 	Community-Based Mental Health</a:t>
            </a:r>
            <a:endParaRPr lang="en-US"/>
          </a:p>
        </p:txBody>
      </p:sp>
    </p:spTree>
    <p:extLst>
      <p:ext uri="{BB962C8B-B14F-4D97-AF65-F5344CB8AC3E}">
        <p14:creationId xmlns:p14="http://schemas.microsoft.com/office/powerpoint/2010/main" val="1207505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00075-15A9-5882-1B83-806D575AE0A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3E8F58-68D2-6B04-4B55-8A0B7C86E56E}"/>
              </a:ext>
            </a:extLst>
          </p:cNvPr>
          <p:cNvSpPr>
            <a:spLocks noGrp="1"/>
          </p:cNvSpPr>
          <p:nvPr>
            <p:ph type="body" sz="quarter" idx="13"/>
          </p:nvPr>
        </p:nvSpPr>
        <p:spPr>
          <a:xfrm>
            <a:off x="836613" y="1792704"/>
            <a:ext cx="10501312" cy="4591831"/>
          </a:xfrm>
        </p:spPr>
        <p:txBody>
          <a:bodyPr vert="horz" lIns="91440" tIns="45720" rIns="91440" bIns="45720" rtlCol="0" anchor="t">
            <a:noAutofit/>
          </a:bodyPr>
          <a:lstStyle/>
          <a:p>
            <a:pPr marL="0" indent="0">
              <a:buNone/>
            </a:pPr>
            <a:r>
              <a:rPr lang="en-US" sz="1800">
                <a:latin typeface="Montserrat"/>
              </a:rPr>
              <a:t>Rules 132 &amp; 140 define the requirements for Medicaid billing under the following professional qualifications:</a:t>
            </a:r>
          </a:p>
          <a:p>
            <a:pPr marL="457200" lvl="1" indent="0">
              <a:buNone/>
            </a:pPr>
            <a:endParaRPr lang="en-US" sz="1600"/>
          </a:p>
          <a:p>
            <a:r>
              <a:rPr lang="en-US" sz="1800" b="1" u="sng">
                <a:latin typeface="Montserrat"/>
              </a:rPr>
              <a:t>PSW:</a:t>
            </a:r>
            <a:r>
              <a:rPr lang="en-US" sz="1800">
                <a:latin typeface="Montserrat"/>
              </a:rPr>
              <a:t> Peer Support Worker</a:t>
            </a:r>
          </a:p>
          <a:p>
            <a:pPr lvl="1"/>
            <a:r>
              <a:rPr lang="en-US" sz="1600">
                <a:latin typeface="Montserrat"/>
              </a:rPr>
              <a:t>Minimum 21-years of age</a:t>
            </a:r>
          </a:p>
          <a:p>
            <a:pPr lvl="1"/>
            <a:r>
              <a:rPr lang="en-US" sz="1600">
                <a:latin typeface="Montserrat"/>
              </a:rPr>
              <a:t>Delivers services from the peer perspective</a:t>
            </a:r>
          </a:p>
          <a:p>
            <a:pPr lvl="1"/>
            <a:r>
              <a:rPr lang="en-US" sz="1600">
                <a:latin typeface="Montserrat"/>
              </a:rPr>
              <a:t>Has individual lived experience, ore experience as a caregiver of a child, with behavioral health needs</a:t>
            </a:r>
          </a:p>
          <a:p>
            <a:pPr lvl="1"/>
            <a:r>
              <a:rPr lang="en-US" sz="1600">
                <a:latin typeface="Montserrat"/>
              </a:rPr>
              <a:t>Has completed Department [HFS]-approved peer support training or certification process</a:t>
            </a:r>
          </a:p>
          <a:p>
            <a:pPr marL="457200" lvl="1" indent="0">
              <a:buNone/>
            </a:pPr>
            <a:endParaRPr lang="en-US" sz="1600">
              <a:latin typeface="Montserrat"/>
            </a:endParaRPr>
          </a:p>
          <a:p>
            <a:r>
              <a:rPr lang="en-US" sz="1800" b="1" u="sng">
                <a:latin typeface="Montserrat"/>
              </a:rPr>
              <a:t>RSA:</a:t>
            </a:r>
            <a:r>
              <a:rPr lang="en-US" sz="1800">
                <a:latin typeface="Montserrat"/>
              </a:rPr>
              <a:t> Rehabilitative Services Associate</a:t>
            </a:r>
          </a:p>
          <a:p>
            <a:pPr lvl="1"/>
            <a:r>
              <a:rPr lang="en-US" sz="1600"/>
              <a:t>Minimum 21-years of age</a:t>
            </a:r>
          </a:p>
          <a:p>
            <a:pPr lvl="1"/>
            <a:r>
              <a:rPr lang="en-US" sz="1600"/>
              <a:t>Skilled in the delivery of rehabilitative services to children or adults</a:t>
            </a:r>
          </a:p>
          <a:p>
            <a:pPr lvl="1"/>
            <a:endParaRPr lang="en-US" sz="1600">
              <a:latin typeface="Montserrat"/>
            </a:endParaRPr>
          </a:p>
          <a:p>
            <a:pPr marL="457200" lvl="1" indent="0">
              <a:buNone/>
            </a:pPr>
            <a:endParaRPr lang="en-US" sz="1600">
              <a:latin typeface="Montserrat"/>
            </a:endParaRPr>
          </a:p>
        </p:txBody>
      </p:sp>
      <p:sp>
        <p:nvSpPr>
          <p:cNvPr id="4" name="Content Placeholder 3">
            <a:extLst>
              <a:ext uri="{FF2B5EF4-FFF2-40B4-BE49-F238E27FC236}">
                <a16:creationId xmlns:a16="http://schemas.microsoft.com/office/drawing/2014/main" id="{BFD5463B-D776-6B60-E2EF-FD2E1FF3741A}"/>
              </a:ext>
            </a:extLst>
          </p:cNvPr>
          <p:cNvSpPr>
            <a:spLocks noGrp="1"/>
          </p:cNvSpPr>
          <p:nvPr>
            <p:ph type="body" sz="quarter" idx="14"/>
          </p:nvPr>
        </p:nvSpPr>
        <p:spPr>
          <a:xfrm>
            <a:off x="836613" y="704227"/>
            <a:ext cx="10501312" cy="920036"/>
          </a:xfrm>
        </p:spPr>
        <p:txBody>
          <a:bodyPr vert="horz" lIns="91440" tIns="45720" rIns="91440" bIns="45720" rtlCol="0" anchor="t">
            <a:normAutofit/>
          </a:bodyPr>
          <a:lstStyle/>
          <a:p>
            <a:r>
              <a:rPr lang="en-US">
                <a:latin typeface="Montserrat SemiBold"/>
              </a:rPr>
              <a:t>Professional Categorizations</a:t>
            </a:r>
          </a:p>
          <a:p>
            <a:r>
              <a:rPr lang="en-US">
                <a:latin typeface="Montserrat SemiBold"/>
              </a:rPr>
              <a:t> 	Community-Based Mental Health, p. 1</a:t>
            </a:r>
            <a:endParaRPr lang="en-US"/>
          </a:p>
        </p:txBody>
      </p:sp>
    </p:spTree>
    <p:extLst>
      <p:ext uri="{BB962C8B-B14F-4D97-AF65-F5344CB8AC3E}">
        <p14:creationId xmlns:p14="http://schemas.microsoft.com/office/powerpoint/2010/main" val="1626922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F17DD-E43A-B9B7-3DF4-478129A8D7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387C9-84C2-DC91-5A69-9FF1239EA13E}"/>
              </a:ext>
            </a:extLst>
          </p:cNvPr>
          <p:cNvSpPr>
            <a:spLocks noGrp="1"/>
          </p:cNvSpPr>
          <p:nvPr>
            <p:ph type="body" sz="quarter" idx="13"/>
          </p:nvPr>
        </p:nvSpPr>
        <p:spPr>
          <a:xfrm>
            <a:off x="836613" y="1399822"/>
            <a:ext cx="10501312" cy="4984713"/>
          </a:xfrm>
        </p:spPr>
        <p:txBody>
          <a:bodyPr vert="horz" lIns="91440" tIns="45720" rIns="91440" bIns="45720" rtlCol="0" anchor="t">
            <a:noAutofit/>
          </a:bodyPr>
          <a:lstStyle/>
          <a:p>
            <a:r>
              <a:rPr lang="en-US" sz="1800" b="1" u="sng">
                <a:latin typeface="Montserrat"/>
              </a:rPr>
              <a:t>MHP:</a:t>
            </a:r>
            <a:r>
              <a:rPr lang="en-US" sz="1800">
                <a:latin typeface="Montserrat"/>
              </a:rPr>
              <a:t> Mental Health Professional</a:t>
            </a:r>
            <a:endParaRPr lang="en-US" sz="1800"/>
          </a:p>
          <a:p>
            <a:pPr lvl="1"/>
            <a:r>
              <a:rPr lang="en-US">
                <a:latin typeface="Montserrat"/>
              </a:rPr>
              <a:t>Meet any of the following qualifications:</a:t>
            </a:r>
          </a:p>
          <a:p>
            <a:pPr marL="1257300" lvl="2" indent="-342900">
              <a:buAutoNum type="arabicPeriod"/>
            </a:pPr>
            <a:r>
              <a:rPr lang="en-US" sz="1800">
                <a:latin typeface="Montserrat"/>
              </a:rPr>
              <a:t>Bachelor’s degree in the </a:t>
            </a:r>
            <a:r>
              <a:rPr lang="en-US" sz="1800" u="sng">
                <a:latin typeface="Montserrat"/>
              </a:rPr>
              <a:t>human service field </a:t>
            </a:r>
            <a:r>
              <a:rPr lang="en-US" sz="1800">
                <a:latin typeface="Montserrat"/>
              </a:rPr>
              <a:t>(e.g., social work, psychology, rehabilitation counseling, etc.)</a:t>
            </a:r>
          </a:p>
          <a:p>
            <a:pPr marL="1257300" lvl="2" indent="-342900">
              <a:buAutoNum type="arabicPeriod"/>
            </a:pPr>
            <a:r>
              <a:rPr lang="en-US" sz="1800">
                <a:latin typeface="Montserrat"/>
              </a:rPr>
              <a:t>Bachelor’s degree in </a:t>
            </a:r>
            <a:r>
              <a:rPr lang="en-US" sz="1800" u="sng">
                <a:latin typeface="Montserrat"/>
              </a:rPr>
              <a:t>any field</a:t>
            </a:r>
            <a:r>
              <a:rPr lang="en-US" sz="1800">
                <a:latin typeface="Montserrat"/>
              </a:rPr>
              <a:t> with </a:t>
            </a:r>
            <a:r>
              <a:rPr lang="en-US" sz="1800" u="sng">
                <a:latin typeface="Montserrat"/>
              </a:rPr>
              <a:t>2 years’ experience </a:t>
            </a:r>
            <a:r>
              <a:rPr lang="en-US" sz="1800">
                <a:latin typeface="Montserrat"/>
              </a:rPr>
              <a:t>in mental health</a:t>
            </a:r>
          </a:p>
          <a:p>
            <a:pPr marL="1257300" lvl="2" indent="-342900">
              <a:buAutoNum type="arabicPeriod"/>
            </a:pPr>
            <a:r>
              <a:rPr lang="en-US" sz="1800">
                <a:latin typeface="Montserrat"/>
              </a:rPr>
              <a:t>Licensed Practical Nurse (LPN)</a:t>
            </a:r>
          </a:p>
          <a:p>
            <a:pPr marL="1257300" lvl="2" indent="-342900">
              <a:buAutoNum type="arabicPeriod"/>
            </a:pPr>
            <a:r>
              <a:rPr lang="en-US" sz="1800">
                <a:latin typeface="Montserrat"/>
              </a:rPr>
              <a:t>Certified Psychiatric Rehabilitation Practitioner (CPRP) with </a:t>
            </a:r>
            <a:r>
              <a:rPr lang="en-US" sz="1800" u="sng">
                <a:latin typeface="Montserrat"/>
              </a:rPr>
              <a:t>2 years’ experience </a:t>
            </a:r>
            <a:r>
              <a:rPr lang="en-US" sz="1800">
                <a:latin typeface="Montserrat"/>
              </a:rPr>
              <a:t>in mental health</a:t>
            </a:r>
          </a:p>
          <a:p>
            <a:pPr marL="1257300" lvl="2" indent="-342900">
              <a:buAutoNum type="arabicPeriod"/>
            </a:pPr>
            <a:r>
              <a:rPr lang="en-US" sz="1800">
                <a:latin typeface="Montserrat"/>
              </a:rPr>
              <a:t>Certified Recovery Support Specialist </a:t>
            </a:r>
            <a:r>
              <a:rPr lang="en-US" sz="1800" b="1" u="sng">
                <a:latin typeface="Montserrat"/>
              </a:rPr>
              <a:t>(</a:t>
            </a:r>
            <a:r>
              <a:rPr lang="en-US" sz="1800" b="1" u="sng">
                <a:solidFill>
                  <a:srgbClr val="C00000"/>
                </a:solidFill>
                <a:latin typeface="Montserrat"/>
              </a:rPr>
              <a:t>CRSS</a:t>
            </a:r>
            <a:r>
              <a:rPr lang="en-US" sz="1800" b="1" u="sng">
                <a:latin typeface="Montserrat"/>
              </a:rPr>
              <a:t>)</a:t>
            </a:r>
          </a:p>
          <a:p>
            <a:pPr marL="1257300" lvl="2" indent="-342900">
              <a:buAutoNum type="arabicPeriod"/>
            </a:pPr>
            <a:r>
              <a:rPr lang="en-US" sz="1800">
                <a:latin typeface="Montserrat"/>
              </a:rPr>
              <a:t>Certified Family Partnership Professional </a:t>
            </a:r>
            <a:r>
              <a:rPr lang="en-US" sz="1800" b="1" u="sng">
                <a:latin typeface="Montserrat"/>
              </a:rPr>
              <a:t>(CFPP)</a:t>
            </a:r>
          </a:p>
          <a:p>
            <a:pPr marL="1257300" lvl="2" indent="-342900">
              <a:buAutoNum type="arabicPeriod"/>
            </a:pPr>
            <a:r>
              <a:rPr lang="en-US" sz="1800">
                <a:latin typeface="Montserrat"/>
              </a:rPr>
              <a:t>Occupational Therapy Assistant (OTA) with </a:t>
            </a:r>
            <a:r>
              <a:rPr lang="en-US" sz="1800" u="sng">
                <a:latin typeface="Montserrat"/>
              </a:rPr>
              <a:t>1 year experience </a:t>
            </a:r>
            <a:r>
              <a:rPr lang="en-US" sz="1800">
                <a:latin typeface="Montserrat"/>
              </a:rPr>
              <a:t>in mental health</a:t>
            </a:r>
          </a:p>
          <a:p>
            <a:pPr marL="1257300" lvl="2" indent="-342900">
              <a:buAutoNum type="arabicPeriod"/>
            </a:pPr>
            <a:r>
              <a:rPr lang="en-US" sz="1800">
                <a:latin typeface="Montserrat"/>
              </a:rPr>
              <a:t>High School Diploma or GED with </a:t>
            </a:r>
            <a:r>
              <a:rPr lang="en-US" sz="1800" u="sng">
                <a:latin typeface="Montserrat"/>
              </a:rPr>
              <a:t>5 years’ experience </a:t>
            </a:r>
            <a:r>
              <a:rPr lang="en-US" sz="1800">
                <a:latin typeface="Montserrat"/>
              </a:rPr>
              <a:t>in mental health or human services</a:t>
            </a:r>
          </a:p>
          <a:p>
            <a:pPr marL="1257300" lvl="2" indent="-342900">
              <a:buAutoNum type="arabicPeriod"/>
            </a:pPr>
            <a:r>
              <a:rPr lang="en-US" sz="1800">
                <a:latin typeface="Montserrat"/>
              </a:rPr>
              <a:t>Behavioral Health Technician (BHT) with </a:t>
            </a:r>
            <a:r>
              <a:rPr lang="en-US" sz="1800" u="sng">
                <a:latin typeface="Montserrat"/>
              </a:rPr>
              <a:t>1 year experience </a:t>
            </a:r>
            <a:r>
              <a:rPr lang="en-US" sz="1800">
                <a:latin typeface="Montserrat"/>
              </a:rPr>
              <a:t>in mental health</a:t>
            </a:r>
          </a:p>
          <a:p>
            <a:pPr lvl="1"/>
            <a:endParaRPr lang="en-US" sz="1600">
              <a:latin typeface="Montserrat"/>
            </a:endParaRPr>
          </a:p>
          <a:p>
            <a:pPr lvl="1"/>
            <a:endParaRPr lang="en-US" sz="1600">
              <a:latin typeface="Montserrat"/>
            </a:endParaRPr>
          </a:p>
          <a:p>
            <a:pPr lvl="1"/>
            <a:endParaRPr lang="en-US" sz="1600">
              <a:latin typeface="Montserrat"/>
            </a:endParaRPr>
          </a:p>
          <a:p>
            <a:pPr lvl="1"/>
            <a:endParaRPr lang="en-US" sz="1600">
              <a:latin typeface="Montserrat"/>
            </a:endParaRPr>
          </a:p>
          <a:p>
            <a:pPr lvl="1"/>
            <a:endParaRPr lang="en-US" sz="1600">
              <a:latin typeface="Montserrat"/>
            </a:endParaRPr>
          </a:p>
        </p:txBody>
      </p:sp>
      <p:sp>
        <p:nvSpPr>
          <p:cNvPr id="4" name="Content Placeholder 3">
            <a:extLst>
              <a:ext uri="{FF2B5EF4-FFF2-40B4-BE49-F238E27FC236}">
                <a16:creationId xmlns:a16="http://schemas.microsoft.com/office/drawing/2014/main" id="{6806BB04-66FB-FEB4-0D27-00A13F6E830C}"/>
              </a:ext>
            </a:extLst>
          </p:cNvPr>
          <p:cNvSpPr>
            <a:spLocks noGrp="1"/>
          </p:cNvSpPr>
          <p:nvPr>
            <p:ph type="body" sz="quarter" idx="14"/>
          </p:nvPr>
        </p:nvSpPr>
        <p:spPr>
          <a:xfrm>
            <a:off x="836613" y="704227"/>
            <a:ext cx="10501312" cy="424662"/>
          </a:xfrm>
        </p:spPr>
        <p:txBody>
          <a:bodyPr vert="horz" lIns="91440" tIns="45720" rIns="91440" bIns="45720" rtlCol="0" anchor="t">
            <a:normAutofit/>
          </a:bodyPr>
          <a:lstStyle/>
          <a:p>
            <a:r>
              <a:rPr lang="en-US" sz="2000">
                <a:latin typeface="Montserrat SemiBold"/>
              </a:rPr>
              <a:t>Professional Categorizations Community-Based Mental Health, p. 2</a:t>
            </a:r>
            <a:endParaRPr lang="en-US" sz="2000"/>
          </a:p>
        </p:txBody>
      </p:sp>
    </p:spTree>
    <p:extLst>
      <p:ext uri="{BB962C8B-B14F-4D97-AF65-F5344CB8AC3E}">
        <p14:creationId xmlns:p14="http://schemas.microsoft.com/office/powerpoint/2010/main" val="4019854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4BD78-E038-5C47-667F-A67E50D7621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D61C46-F957-67BF-F323-153DB4835A0F}"/>
              </a:ext>
            </a:extLst>
          </p:cNvPr>
          <p:cNvSpPr>
            <a:spLocks noGrp="1"/>
          </p:cNvSpPr>
          <p:nvPr>
            <p:ph type="body" sz="quarter" idx="13"/>
          </p:nvPr>
        </p:nvSpPr>
        <p:spPr>
          <a:xfrm>
            <a:off x="836613" y="1997242"/>
            <a:ext cx="10501312" cy="4387294"/>
          </a:xfrm>
        </p:spPr>
        <p:txBody>
          <a:bodyPr vert="horz" lIns="91440" tIns="45720" rIns="91440" bIns="45720" rtlCol="0" anchor="t">
            <a:noAutofit/>
          </a:bodyPr>
          <a:lstStyle/>
          <a:p>
            <a:r>
              <a:rPr lang="en-US" sz="1800" b="1" u="sng">
                <a:latin typeface="Montserrat"/>
              </a:rPr>
              <a:t>QMHP</a:t>
            </a:r>
            <a:r>
              <a:rPr lang="en-US" sz="1800">
                <a:latin typeface="Montserrat"/>
              </a:rPr>
              <a:t>: Qualified Mental Health Professional</a:t>
            </a:r>
          </a:p>
          <a:p>
            <a:pPr lvl="1"/>
            <a:r>
              <a:rPr lang="en-US" sz="1600">
                <a:latin typeface="Montserrat"/>
              </a:rPr>
              <a:t>Registered Nurse (RN) with training in mental health or treatment of children and adolescents or </a:t>
            </a:r>
            <a:r>
              <a:rPr lang="en-US" sz="1600" u="sng">
                <a:latin typeface="Montserrat"/>
              </a:rPr>
              <a:t>one year of experience</a:t>
            </a:r>
            <a:r>
              <a:rPr lang="en-US" sz="1600">
                <a:latin typeface="Montserrat"/>
              </a:rPr>
              <a:t> in mental health</a:t>
            </a:r>
          </a:p>
          <a:p>
            <a:pPr lvl="1"/>
            <a:r>
              <a:rPr lang="en-US" sz="1600">
                <a:latin typeface="Montserrat"/>
              </a:rPr>
              <a:t>Occupational Therapist (OT) with </a:t>
            </a:r>
            <a:r>
              <a:rPr lang="en-US" sz="1600" u="sng">
                <a:latin typeface="Montserrat"/>
              </a:rPr>
              <a:t>one year of experience</a:t>
            </a:r>
            <a:r>
              <a:rPr lang="en-US" sz="1600">
                <a:latin typeface="Montserrat"/>
              </a:rPr>
              <a:t> in mental health</a:t>
            </a:r>
          </a:p>
          <a:p>
            <a:pPr lvl="1"/>
            <a:r>
              <a:rPr lang="en-US" sz="1600">
                <a:latin typeface="Montserrat"/>
              </a:rPr>
              <a:t>Master’s or doctoral degree in relevant field (e.g., social work, psychology, counseling, family therapy, etc.) with </a:t>
            </a:r>
            <a:r>
              <a:rPr lang="en-US" sz="1600" u="sng">
                <a:latin typeface="Montserrat"/>
              </a:rPr>
              <a:t>one year of experience</a:t>
            </a:r>
            <a:r>
              <a:rPr lang="en-US" sz="1600">
                <a:latin typeface="Montserrat"/>
              </a:rPr>
              <a:t> in mental health</a:t>
            </a:r>
          </a:p>
          <a:p>
            <a:pPr lvl="1"/>
            <a:endParaRPr lang="en-US" sz="1600">
              <a:latin typeface="Montserrat"/>
            </a:endParaRPr>
          </a:p>
          <a:p>
            <a:r>
              <a:rPr lang="en-US" sz="1800" b="1" u="sng">
                <a:latin typeface="Montserrat"/>
              </a:rPr>
              <a:t>LPHA</a:t>
            </a:r>
            <a:r>
              <a:rPr lang="en-US" sz="1800">
                <a:latin typeface="Montserrat"/>
              </a:rPr>
              <a:t>: Licensed Professional of the Healing Arts</a:t>
            </a:r>
          </a:p>
          <a:p>
            <a:pPr lvl="1"/>
            <a:r>
              <a:rPr lang="en-US" sz="1600">
                <a:latin typeface="Montserrat"/>
              </a:rPr>
              <a:t>Licensed Physician (MD, DC, etc.)</a:t>
            </a:r>
          </a:p>
          <a:p>
            <a:pPr lvl="1"/>
            <a:r>
              <a:rPr lang="en-US" sz="1600">
                <a:latin typeface="Montserrat"/>
              </a:rPr>
              <a:t>Advanced Practice Nurse (APN) with psychiatric specialty</a:t>
            </a:r>
          </a:p>
          <a:p>
            <a:pPr lvl="1"/>
            <a:r>
              <a:rPr lang="en-US" sz="1600">
                <a:latin typeface="Montserrat"/>
              </a:rPr>
              <a:t>Licensed Clinical Psychologist</a:t>
            </a:r>
          </a:p>
          <a:p>
            <a:pPr lvl="1"/>
            <a:r>
              <a:rPr lang="en-US" sz="1600">
                <a:latin typeface="Montserrat"/>
              </a:rPr>
              <a:t>Licensed Clinical Professional Counselor (LCPC)</a:t>
            </a:r>
          </a:p>
          <a:p>
            <a:pPr lvl="1"/>
            <a:r>
              <a:rPr lang="en-US" sz="1600">
                <a:latin typeface="Montserrat"/>
              </a:rPr>
              <a:t>Marriage and Family Therapist (MFT)</a:t>
            </a:r>
          </a:p>
          <a:p>
            <a:pPr lvl="1"/>
            <a:r>
              <a:rPr lang="en-US" sz="1600">
                <a:latin typeface="Montserrat"/>
              </a:rPr>
              <a:t>Licensed Clinical Social Worker (LCSW)</a:t>
            </a:r>
          </a:p>
          <a:p>
            <a:pPr lvl="1"/>
            <a:endParaRPr lang="en-US" sz="1600">
              <a:latin typeface="Montserrat"/>
            </a:endParaRPr>
          </a:p>
        </p:txBody>
      </p:sp>
      <p:sp>
        <p:nvSpPr>
          <p:cNvPr id="4" name="Content Placeholder 3">
            <a:extLst>
              <a:ext uri="{FF2B5EF4-FFF2-40B4-BE49-F238E27FC236}">
                <a16:creationId xmlns:a16="http://schemas.microsoft.com/office/drawing/2014/main" id="{577A2BE1-AE63-9C31-091B-C325210228EF}"/>
              </a:ext>
            </a:extLst>
          </p:cNvPr>
          <p:cNvSpPr>
            <a:spLocks noGrp="1"/>
          </p:cNvSpPr>
          <p:nvPr>
            <p:ph type="body" sz="quarter" idx="14"/>
          </p:nvPr>
        </p:nvSpPr>
        <p:spPr>
          <a:xfrm>
            <a:off x="836613" y="704227"/>
            <a:ext cx="10501312" cy="799720"/>
          </a:xfrm>
        </p:spPr>
        <p:txBody>
          <a:bodyPr vert="horz" lIns="91440" tIns="45720" rIns="91440" bIns="45720" rtlCol="0" anchor="t">
            <a:normAutofit fontScale="92500" lnSpcReduction="10000"/>
          </a:bodyPr>
          <a:lstStyle/>
          <a:p>
            <a:r>
              <a:rPr lang="en-US">
                <a:latin typeface="Montserrat SemiBold"/>
              </a:rPr>
              <a:t>Professional Categorization</a:t>
            </a:r>
          </a:p>
          <a:p>
            <a:r>
              <a:rPr lang="en-US">
                <a:latin typeface="Montserrat SemiBold"/>
              </a:rPr>
              <a:t> 	Community-Based Mental Health, p. 3</a:t>
            </a:r>
            <a:endParaRPr lang="en-US"/>
          </a:p>
        </p:txBody>
      </p:sp>
    </p:spTree>
    <p:extLst>
      <p:ext uri="{BB962C8B-B14F-4D97-AF65-F5344CB8AC3E}">
        <p14:creationId xmlns:p14="http://schemas.microsoft.com/office/powerpoint/2010/main" val="3475143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4A6A0-1D16-8EB6-098F-E3E225548AF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03E16A6-C911-4A40-09F0-14C6CC9F4415}"/>
              </a:ext>
            </a:extLst>
          </p:cNvPr>
          <p:cNvSpPr>
            <a:spLocks noGrp="1"/>
          </p:cNvSpPr>
          <p:nvPr>
            <p:ph type="body" sz="quarter" idx="13"/>
          </p:nvPr>
        </p:nvSpPr>
        <p:spPr>
          <a:xfrm>
            <a:off x="836613" y="1828799"/>
            <a:ext cx="10501312" cy="4657061"/>
          </a:xfrm>
        </p:spPr>
        <p:txBody>
          <a:bodyPr vert="horz" lIns="91440" tIns="45720" rIns="91440" bIns="45720" rtlCol="0" anchor="t">
            <a:normAutofit/>
          </a:bodyPr>
          <a:lstStyle/>
          <a:p>
            <a:r>
              <a:rPr lang="en-US" sz="1800" b="1" u="sng">
                <a:latin typeface="Montserrat"/>
              </a:rPr>
              <a:t>CRSS</a:t>
            </a:r>
            <a:r>
              <a:rPr lang="en-US" sz="1800">
                <a:latin typeface="Montserrat"/>
              </a:rPr>
              <a:t>: Certified Recovery Support Specialist</a:t>
            </a:r>
            <a:endParaRPr lang="en-US"/>
          </a:p>
          <a:p>
            <a:pPr lvl="1"/>
            <a:r>
              <a:rPr lang="en-US" sz="1600">
                <a:latin typeface="Montserrat"/>
              </a:rPr>
              <a:t>Delivers services from the personal peer perspective</a:t>
            </a:r>
          </a:p>
          <a:p>
            <a:pPr lvl="1"/>
            <a:r>
              <a:rPr lang="en-US" sz="1600">
                <a:latin typeface="Montserrat"/>
              </a:rPr>
              <a:t>Has individual lived experience in mental health or co-occurring mental health and substance use recovery</a:t>
            </a:r>
          </a:p>
          <a:p>
            <a:pPr lvl="1"/>
            <a:r>
              <a:rPr lang="en-US" sz="1600">
                <a:latin typeface="Montserrat"/>
              </a:rPr>
              <a:t>Has completed 100 hours of specialized training in advocacy, professional responsibility, mentoring, and recovery support </a:t>
            </a:r>
          </a:p>
          <a:p>
            <a:pPr lvl="1"/>
            <a:r>
              <a:rPr lang="en-US" sz="1600">
                <a:latin typeface="Montserrat"/>
              </a:rPr>
              <a:t>Qualifies as an </a:t>
            </a:r>
            <a:r>
              <a:rPr lang="en-US" sz="1600" b="1">
                <a:latin typeface="Montserrat"/>
              </a:rPr>
              <a:t>MHP</a:t>
            </a:r>
          </a:p>
          <a:p>
            <a:r>
              <a:rPr lang="en-US" sz="1800" b="1" u="sng">
                <a:latin typeface="Montserrat"/>
              </a:rPr>
              <a:t>CFPP</a:t>
            </a:r>
            <a:r>
              <a:rPr lang="en-US" sz="1800">
                <a:latin typeface="Montserrat"/>
              </a:rPr>
              <a:t>: Certified Family Partnership Professional</a:t>
            </a:r>
          </a:p>
          <a:p>
            <a:pPr lvl="1"/>
            <a:r>
              <a:rPr lang="en-US" sz="1600">
                <a:latin typeface="Montserrat"/>
              </a:rPr>
              <a:t>Delivers services from the family peer perspective</a:t>
            </a:r>
          </a:p>
          <a:p>
            <a:pPr lvl="1"/>
            <a:r>
              <a:rPr lang="en-US" sz="1600">
                <a:latin typeface="Montserrat"/>
              </a:rPr>
              <a:t>Has experience as a caregiver of a child with behavioral health needs </a:t>
            </a:r>
          </a:p>
          <a:p>
            <a:pPr lvl="1"/>
            <a:r>
              <a:rPr lang="en-US" sz="1600">
                <a:latin typeface="Montserrat"/>
              </a:rPr>
              <a:t>Has completed 100 hours of specialized training in advocacy, professional responsibility, mentoring, family support and child and adolescent development </a:t>
            </a:r>
          </a:p>
          <a:p>
            <a:pPr lvl="1"/>
            <a:r>
              <a:rPr lang="en-US" sz="1600">
                <a:latin typeface="Montserrat"/>
              </a:rPr>
              <a:t>Qualifies as an </a:t>
            </a:r>
            <a:r>
              <a:rPr lang="en-US" sz="1600" b="1">
                <a:latin typeface="Montserrat"/>
              </a:rPr>
              <a:t>MHP</a:t>
            </a:r>
          </a:p>
        </p:txBody>
      </p:sp>
      <p:sp>
        <p:nvSpPr>
          <p:cNvPr id="4" name="Text Placeholder 3">
            <a:extLst>
              <a:ext uri="{FF2B5EF4-FFF2-40B4-BE49-F238E27FC236}">
                <a16:creationId xmlns:a16="http://schemas.microsoft.com/office/drawing/2014/main" id="{46CEF2D0-072B-7B99-A9CB-85C9F941B515}"/>
              </a:ext>
            </a:extLst>
          </p:cNvPr>
          <p:cNvSpPr>
            <a:spLocks noGrp="1"/>
          </p:cNvSpPr>
          <p:nvPr>
            <p:ph type="body" sz="quarter" idx="14"/>
          </p:nvPr>
        </p:nvSpPr>
        <p:spPr>
          <a:xfrm>
            <a:off x="836613" y="688155"/>
            <a:ext cx="10501312" cy="906729"/>
          </a:xfrm>
        </p:spPr>
        <p:txBody>
          <a:bodyPr vert="horz" lIns="91440" tIns="45720" rIns="91440" bIns="45720" rtlCol="0" anchor="t">
            <a:normAutofit/>
          </a:bodyPr>
          <a:lstStyle/>
          <a:p>
            <a:r>
              <a:rPr lang="en-US">
                <a:latin typeface="Montserrat SemiBold"/>
              </a:rPr>
              <a:t>Peer Certifications Recognized in Rules 132 &amp; 140:</a:t>
            </a:r>
          </a:p>
          <a:p>
            <a:r>
              <a:rPr lang="en-US">
                <a:latin typeface="Montserrat SemiBold"/>
              </a:rPr>
              <a:t>     CRSS, CFPP</a:t>
            </a:r>
          </a:p>
        </p:txBody>
      </p:sp>
    </p:spTree>
    <p:extLst>
      <p:ext uri="{BB962C8B-B14F-4D97-AF65-F5344CB8AC3E}">
        <p14:creationId xmlns:p14="http://schemas.microsoft.com/office/powerpoint/2010/main" val="1421053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498063-F842-70FE-83A4-95F646094EA3}"/>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Text Placeholder 3">
            <a:extLst>
              <a:ext uri="{FF2B5EF4-FFF2-40B4-BE49-F238E27FC236}">
                <a16:creationId xmlns:a16="http://schemas.microsoft.com/office/drawing/2014/main" id="{EC1CC544-AF44-9B3C-A36A-B10EFCE06779}"/>
              </a:ext>
            </a:extLst>
          </p:cNvPr>
          <p:cNvSpPr>
            <a:spLocks noGrp="1"/>
          </p:cNvSpPr>
          <p:nvPr>
            <p:ph type="title"/>
          </p:nvPr>
        </p:nvSpPr>
        <p:spPr>
          <a:xfrm>
            <a:off x="753925" y="1321056"/>
            <a:ext cx="10684151" cy="1991979"/>
          </a:xfrm>
        </p:spPr>
        <p:txBody>
          <a:bodyPr vert="horz" lIns="91440" tIns="45720" rIns="91440" bIns="45720" rtlCol="0" anchor="b">
            <a:normAutofit/>
          </a:bodyPr>
          <a:lstStyle/>
          <a:p>
            <a:pPr algn="ctr"/>
            <a:r>
              <a:rPr lang="en-US" sz="4800" kern="1200">
                <a:solidFill>
                  <a:schemeClr val="tx2"/>
                </a:solidFill>
                <a:latin typeface="+mj-lt"/>
                <a:ea typeface="+mj-ea"/>
                <a:cs typeface="+mj-cs"/>
              </a:rPr>
              <a:t>Community Based Mental Health</a:t>
            </a:r>
            <a:br>
              <a:rPr lang="en-US" sz="4800" kern="1200">
                <a:solidFill>
                  <a:schemeClr val="tx2"/>
                </a:solidFill>
                <a:latin typeface="+mj-lt"/>
                <a:ea typeface="+mj-ea"/>
                <a:cs typeface="+mj-cs"/>
              </a:rPr>
            </a:br>
            <a:endParaRPr lang="en-US" sz="4800" kern="1200">
              <a:solidFill>
                <a:schemeClr val="tx2"/>
              </a:solidFill>
              <a:latin typeface="+mj-lt"/>
              <a:ea typeface="+mj-ea"/>
              <a:cs typeface="+mj-cs"/>
            </a:endParaRPr>
          </a:p>
        </p:txBody>
      </p:sp>
      <p:sp>
        <p:nvSpPr>
          <p:cNvPr id="10" name="TextBox 9">
            <a:extLst>
              <a:ext uri="{FF2B5EF4-FFF2-40B4-BE49-F238E27FC236}">
                <a16:creationId xmlns:a16="http://schemas.microsoft.com/office/drawing/2014/main" id="{7F1FA646-7499-9094-0FE9-D5A2F6F273A0}"/>
              </a:ext>
            </a:extLst>
          </p:cNvPr>
          <p:cNvSpPr txBox="1"/>
          <p:nvPr/>
        </p:nvSpPr>
        <p:spPr>
          <a:xfrm>
            <a:off x="1361395" y="3525490"/>
            <a:ext cx="9469211" cy="865639"/>
          </a:xfrm>
          <a:prstGeom prst="rect">
            <a:avLst/>
          </a:prstGeom>
        </p:spPr>
        <p:txBody>
          <a:bodyPr vert="horz" lIns="91440" tIns="45720" rIns="91440" bIns="45720" rtlCol="0" anchor="t">
            <a:normAutofit/>
          </a:bodyPr>
          <a:lstStyle/>
          <a:p>
            <a:pPr algn="ctr">
              <a:lnSpc>
                <a:spcPct val="90000"/>
              </a:lnSpc>
              <a:spcBef>
                <a:spcPts val="1000"/>
              </a:spcBef>
            </a:pPr>
            <a:r>
              <a:rPr lang="en-US" sz="2400" kern="1200">
                <a:solidFill>
                  <a:schemeClr val="tx2"/>
                </a:solidFill>
                <a:latin typeface="+mn-lt"/>
                <a:ea typeface="+mn-ea"/>
                <a:cs typeface="+mn-cs"/>
              </a:rPr>
              <a:t>Identify</a:t>
            </a:r>
            <a:r>
              <a:rPr lang="en-US" sz="2400">
                <a:solidFill>
                  <a:schemeClr val="tx2"/>
                </a:solidFill>
              </a:rPr>
              <a:t> some</a:t>
            </a:r>
            <a:r>
              <a:rPr lang="en-US" sz="2400" kern="1200">
                <a:solidFill>
                  <a:schemeClr val="tx2"/>
                </a:solidFill>
                <a:latin typeface="+mn-lt"/>
                <a:ea typeface="+mn-ea"/>
                <a:cs typeface="+mn-cs"/>
              </a:rPr>
              <a:t> </a:t>
            </a:r>
            <a:r>
              <a:rPr lang="en-US" sz="2400">
                <a:solidFill>
                  <a:schemeClr val="tx2"/>
                </a:solidFill>
              </a:rPr>
              <a:t>of the </a:t>
            </a:r>
            <a:r>
              <a:rPr lang="en-US" sz="2400" kern="1200">
                <a:solidFill>
                  <a:schemeClr val="tx2"/>
                </a:solidFill>
                <a:latin typeface="+mn-lt"/>
                <a:ea typeface="+mn-ea"/>
                <a:cs typeface="+mn-cs"/>
              </a:rPr>
              <a:t>MH services that are billable under Medicaid</a:t>
            </a:r>
          </a:p>
        </p:txBody>
      </p:sp>
      <p:grpSp>
        <p:nvGrpSpPr>
          <p:cNvPr id="39" name="Group 38">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40" name="Freeform: Shape 39">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46" name="Freeform: Shape 45">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9FFFB6C9-CD7E-0203-9D98-D49104749D5F}"/>
              </a:ext>
            </a:extLst>
          </p:cNvPr>
          <p:cNvSpPr txBox="1"/>
          <p:nvPr/>
        </p:nvSpPr>
        <p:spPr>
          <a:xfrm>
            <a:off x="5945394" y="1743240"/>
            <a:ext cx="5672176" cy="5095221"/>
          </a:xfrm>
          <a:prstGeom prst="rect">
            <a:avLst/>
          </a:prstGeom>
        </p:spPr>
        <p:txBody>
          <a:bodyPr vert="horz" lIns="91440" tIns="45720" rIns="91440" bIns="45720" rtlCol="0">
            <a:normAutofit/>
          </a:bodyPr>
          <a:lstStyle/>
          <a:p>
            <a:pPr>
              <a:lnSpc>
                <a:spcPct val="90000"/>
              </a:lnSpc>
              <a:spcBef>
                <a:spcPts val="1000"/>
              </a:spcBef>
            </a:pPr>
            <a:endParaRPr lang="en-US" sz="4400" kern="1200">
              <a:solidFill>
                <a:srgbClr val="FFFFFF"/>
              </a:solidFill>
              <a:latin typeface="+mn-lt"/>
              <a:ea typeface="+mn-ea"/>
              <a:cs typeface="+mn-cs"/>
            </a:endParaRPr>
          </a:p>
        </p:txBody>
      </p:sp>
    </p:spTree>
    <p:extLst>
      <p:ext uri="{BB962C8B-B14F-4D97-AF65-F5344CB8AC3E}">
        <p14:creationId xmlns:p14="http://schemas.microsoft.com/office/powerpoint/2010/main" val="32558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50FE32-BAF7-4F0E-A617-AD7BC352C913}"/>
              </a:ext>
            </a:extLst>
          </p:cNvPr>
          <p:cNvSpPr/>
          <p:nvPr/>
        </p:nvSpPr>
        <p:spPr>
          <a:xfrm>
            <a:off x="235275" y="927173"/>
            <a:ext cx="7379706" cy="5539978"/>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Century Gothic"/>
              </a:rPr>
              <a:t>Thank you for joining today’s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effectLst/>
              <a:uLnTx/>
              <a:uFillTx/>
              <a:latin typeface="Franklin Gothic Book" panose="020B0503020102020204"/>
              <a:ea typeface="+mn-ea"/>
              <a:cs typeface="+mn-cs"/>
            </a:endParaRPr>
          </a:p>
          <a:p>
            <a:pPr defTabSz="457200">
              <a:defRPr/>
            </a:pPr>
            <a:r>
              <a:rPr lang="en-US" sz="2800" dirty="0"/>
              <a:t>CEUs will be issued within 30 days </a:t>
            </a:r>
          </a:p>
          <a:p>
            <a:pPr defTabSz="457200">
              <a:defRPr/>
            </a:pPr>
            <a:endParaRPr lang="en-US" sz="2800" dirty="0"/>
          </a:p>
          <a:p>
            <a:pPr defTabSz="457200">
              <a:defRPr/>
            </a:pPr>
            <a:r>
              <a:rPr lang="en-US" sz="2800" dirty="0"/>
              <a:t>Next CRSS/CPRS Supervisor Training:</a:t>
            </a:r>
            <a:endParaRPr lang="en-US" dirty="0"/>
          </a:p>
          <a:p>
            <a:pPr defTabSz="457200">
              <a:defRPr/>
            </a:pPr>
            <a:r>
              <a:rPr lang="en-US" sz="2800" dirty="0">
                <a:ea typeface="+mn-lt"/>
                <a:cs typeface="+mn-lt"/>
              </a:rPr>
              <a:t>Date: Thursday, April 9, 2026</a:t>
            </a:r>
          </a:p>
          <a:p>
            <a:pPr defTabSz="457200">
              <a:defRPr/>
            </a:pPr>
            <a:r>
              <a:rPr lang="en-US" sz="2800" dirty="0">
                <a:ea typeface="+mn-lt"/>
                <a:cs typeface="+mn-lt"/>
              </a:rPr>
              <a:t>Time: 10:00am – 11:00am</a:t>
            </a:r>
            <a:endParaRPr lang="en-US" dirty="0">
              <a:ea typeface="+mn-lt"/>
              <a:cs typeface="+mn-lt"/>
            </a:endParaRPr>
          </a:p>
          <a:p>
            <a:pPr defTabSz="457200">
              <a:defRPr/>
            </a:pPr>
            <a:endParaRPr lang="en-US" sz="2800">
              <a:latin typeface="Century Gothic"/>
            </a:endParaRPr>
          </a:p>
          <a:p>
            <a:pPr defTabSz="457200">
              <a:defRPr/>
            </a:pPr>
            <a:r>
              <a:rPr lang="en-US" sz="2800" dirty="0">
                <a:latin typeface="Century Gothic"/>
              </a:rPr>
              <a:t>Topic: Self-Disclosure in Recovery Support</a:t>
            </a:r>
            <a:endParaRPr lang="en-US" sz="2800" dirty="0"/>
          </a:p>
          <a:p>
            <a:pPr defTabSz="457200">
              <a:defRPr/>
            </a:pPr>
            <a:endParaRPr lang="en-US" sz="2800" b="0" i="0" u="none" strike="noStrike" kern="1200" cap="none" spc="0" normalizeH="0" baseline="0" noProof="0">
              <a:ln>
                <a:noFill/>
              </a:ln>
              <a:effectLst/>
              <a:uLnTx/>
              <a:uFillTx/>
              <a:latin typeface="Century Gothic"/>
            </a:endParaRPr>
          </a:p>
          <a:p>
            <a:pPr defTabSz="457200">
              <a:defRPr/>
            </a:pPr>
            <a:r>
              <a:rPr kumimoji="0" lang="en-US" b="0" i="0" u="none" strike="noStrike" kern="1200" cap="none" spc="0" normalizeH="0" baseline="0" noProof="0" dirty="0">
                <a:ln>
                  <a:noFill/>
                </a:ln>
                <a:effectLst/>
                <a:uLnTx/>
                <a:uFillTx/>
                <a:latin typeface="Century Gothic"/>
              </a:rPr>
              <a:t>Email Your Feedback:</a:t>
            </a:r>
            <a:r>
              <a:rPr lang="en-US" dirty="0">
                <a:latin typeface="Century Gothic"/>
              </a:rPr>
              <a:t> </a:t>
            </a:r>
            <a:r>
              <a:rPr kumimoji="0" lang="en-US" b="0" i="0" u="none" strike="noStrike" kern="1200" cap="none" spc="0" normalizeH="0" baseline="0" noProof="0" dirty="0">
                <a:ln>
                  <a:noFill/>
                </a:ln>
                <a:effectLst/>
                <a:uLnTx/>
                <a:uFillTx/>
                <a:latin typeface="Century Gothic"/>
              </a:rPr>
              <a:t>Nicolette.Rivera@illinois.gov</a:t>
            </a:r>
            <a:endParaRPr lang="en-US" b="0" i="0" u="none" strike="noStrike" kern="1200" cap="none" spc="0" normalizeH="0" baseline="0" noProof="0" dirty="0">
              <a:ln>
                <a:noFill/>
              </a:ln>
              <a:effectLst/>
              <a:uLnTx/>
              <a:uFillTx/>
              <a:latin typeface="Century Gothic"/>
            </a:endParaRPr>
          </a:p>
        </p:txBody>
      </p:sp>
      <p:pic>
        <p:nvPicPr>
          <p:cNvPr id="3" name="Picture 2" descr="31,500+ Supervisor Training Stock Illustrations, Royalty-Free Vector  Graphics &amp; Clip Art - iStock">
            <a:extLst>
              <a:ext uri="{FF2B5EF4-FFF2-40B4-BE49-F238E27FC236}">
                <a16:creationId xmlns:a16="http://schemas.microsoft.com/office/drawing/2014/main" id="{32870FCE-A5AF-78E9-0B6C-B1F72F3C06E8}"/>
              </a:ext>
            </a:extLst>
          </p:cNvPr>
          <p:cNvPicPr>
            <a:picLocks noChangeAspect="1"/>
          </p:cNvPicPr>
          <p:nvPr/>
        </p:nvPicPr>
        <p:blipFill>
          <a:blip r:embed="rId3"/>
          <a:stretch>
            <a:fillRect/>
          </a:stretch>
        </p:blipFill>
        <p:spPr>
          <a:xfrm>
            <a:off x="7515573" y="2040239"/>
            <a:ext cx="4317027" cy="3064653"/>
          </a:xfrm>
          <a:prstGeom prst="rect">
            <a:avLst/>
          </a:prstGeom>
        </p:spPr>
      </p:pic>
    </p:spTree>
    <p:extLst>
      <p:ext uri="{BB962C8B-B14F-4D97-AF65-F5344CB8AC3E}">
        <p14:creationId xmlns:p14="http://schemas.microsoft.com/office/powerpoint/2010/main" val="3074032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2394A5F-17E7-AD0C-FD73-83D0A03E4C6A}"/>
              </a:ext>
            </a:extLst>
          </p:cNvPr>
          <p:cNvSpPr>
            <a:spLocks noGrp="1"/>
          </p:cNvSpPr>
          <p:nvPr>
            <p:ph type="title"/>
          </p:nvPr>
        </p:nvSpPr>
        <p:spPr>
          <a:xfrm>
            <a:off x="6803409" y="460076"/>
            <a:ext cx="3337003" cy="1219414"/>
          </a:xfrm>
        </p:spPr>
        <p:txBody>
          <a:bodyPr vert="horz" lIns="91440" tIns="45720" rIns="91440" bIns="45720" rtlCol="0" anchor="ctr">
            <a:normAutofit/>
          </a:bodyPr>
          <a:lstStyle/>
          <a:p>
            <a:r>
              <a:rPr lang="en-US" sz="4000" b="1">
                <a:solidFill>
                  <a:schemeClr val="tx1"/>
                </a:solidFill>
                <a:latin typeface="+mj-lt"/>
              </a:rPr>
              <a:t>IMPORTANT!</a:t>
            </a:r>
          </a:p>
        </p:txBody>
      </p:sp>
      <p:pic>
        <p:nvPicPr>
          <p:cNvPr id="5" name="Picture 4" descr="Pay attention concept illustration ...">
            <a:extLst>
              <a:ext uri="{FF2B5EF4-FFF2-40B4-BE49-F238E27FC236}">
                <a16:creationId xmlns:a16="http://schemas.microsoft.com/office/drawing/2014/main" id="{F8DE5F4E-D4AC-DE4A-E77F-3532B09095D1}"/>
              </a:ext>
            </a:extLst>
          </p:cNvPr>
          <p:cNvPicPr>
            <a:picLocks noChangeAspect="1"/>
          </p:cNvPicPr>
          <p:nvPr/>
        </p:nvPicPr>
        <p:blipFill>
          <a:blip r:embed="rId3"/>
          <a:srcRect r="11111"/>
          <a:stretch>
            <a:fillRect/>
          </a:stretch>
        </p:blipFill>
        <p:spPr>
          <a:xfrm>
            <a:off x="-1" y="-2"/>
            <a:ext cx="6096001" cy="6858002"/>
          </a:xfrm>
          <a:prstGeom prst="rect">
            <a:avLst/>
          </a:prstGeom>
        </p:spPr>
      </p:pic>
      <p:sp>
        <p:nvSpPr>
          <p:cNvPr id="4" name="TextBox 3">
            <a:extLst>
              <a:ext uri="{FF2B5EF4-FFF2-40B4-BE49-F238E27FC236}">
                <a16:creationId xmlns:a16="http://schemas.microsoft.com/office/drawing/2014/main" id="{59633351-3381-F6D2-912A-2907BFB94DDC}"/>
              </a:ext>
            </a:extLst>
          </p:cNvPr>
          <p:cNvSpPr txBox="1"/>
          <p:nvPr/>
        </p:nvSpPr>
        <p:spPr>
          <a:xfrm>
            <a:off x="6803409" y="1722623"/>
            <a:ext cx="4156512" cy="4704362"/>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a:t>Services provided by a CRSS should align with their role, training, and ethics.</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a:t>Having a CRSS provide a service simply because it is permitted under Medicaid can lead to role confusion, reduced effectiveness, conflict among team members, blurred boundaries with other professionals, or potential harm to the individual receiving services. </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a:t>It is important that supervisors be guided by professional judgment, best practice standards, and person-centered care rather than billing rules alone.</a:t>
            </a:r>
          </a:p>
          <a:p>
            <a:pPr indent="-228600">
              <a:lnSpc>
                <a:spcPct val="90000"/>
              </a:lnSpc>
              <a:spcAft>
                <a:spcPts val="600"/>
              </a:spcAft>
              <a:buFont typeface="Arial" panose="020B0604020202020204" pitchFamily="34" charset="0"/>
              <a:buChar char="•"/>
            </a:pPr>
            <a:endParaRPr lang="en-US" sz="1400"/>
          </a:p>
        </p:txBody>
      </p:sp>
    </p:spTree>
    <p:extLst>
      <p:ext uri="{BB962C8B-B14F-4D97-AF65-F5344CB8AC3E}">
        <p14:creationId xmlns:p14="http://schemas.microsoft.com/office/powerpoint/2010/main" val="700274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40926-6CC3-6D96-F557-283B1590FF7F}"/>
              </a:ext>
            </a:extLst>
          </p:cNvPr>
          <p:cNvSpPr>
            <a:spLocks noGrp="1"/>
          </p:cNvSpPr>
          <p:nvPr>
            <p:ph type="body" sz="quarter" idx="13"/>
          </p:nvPr>
        </p:nvSpPr>
        <p:spPr>
          <a:xfrm>
            <a:off x="850724" y="1135629"/>
            <a:ext cx="7798635" cy="5082291"/>
          </a:xfrm>
        </p:spPr>
        <p:txBody>
          <a:bodyPr vert="horz" lIns="91440" tIns="45720" rIns="91440" bIns="45720" rtlCol="0" anchor="t">
            <a:normAutofit fontScale="92500" lnSpcReduction="10000"/>
          </a:bodyPr>
          <a:lstStyle/>
          <a:p>
            <a:pPr marL="0" indent="0">
              <a:buNone/>
            </a:pPr>
            <a:r>
              <a:rPr lang="en-US">
                <a:latin typeface="Montserrat"/>
              </a:rPr>
              <a:t>Rule 140 defines the following qualified mental health services and the minimum qualifications for staff providing them:</a:t>
            </a:r>
          </a:p>
          <a:p>
            <a:pPr marL="457200" indent="-457200">
              <a:buAutoNum type="arabicPeriod"/>
            </a:pPr>
            <a:r>
              <a:rPr lang="en-US">
                <a:latin typeface="Montserrat"/>
              </a:rPr>
              <a:t>Integrated Assessment and Treatment Planning (IATP)</a:t>
            </a:r>
          </a:p>
          <a:p>
            <a:pPr marL="457200" indent="-457200">
              <a:buAutoNum type="arabicPeriod"/>
            </a:pPr>
            <a:r>
              <a:rPr lang="en-US">
                <a:latin typeface="Montserrat"/>
              </a:rPr>
              <a:t>Community Support Services</a:t>
            </a:r>
            <a:endParaRPr lang="en-US"/>
          </a:p>
          <a:p>
            <a:pPr marL="457200" indent="-457200">
              <a:buAutoNum type="arabicPeriod"/>
            </a:pPr>
            <a:r>
              <a:rPr lang="en-US">
                <a:latin typeface="Montserrat"/>
              </a:rPr>
              <a:t>Intensive Outpatient Services</a:t>
            </a:r>
            <a:endParaRPr lang="en-US"/>
          </a:p>
          <a:p>
            <a:pPr marL="457200" indent="-457200">
              <a:buAutoNum type="arabicPeriod"/>
            </a:pPr>
            <a:r>
              <a:rPr lang="en-US">
                <a:latin typeface="Montserrat"/>
              </a:rPr>
              <a:t>Medication Administration</a:t>
            </a:r>
            <a:endParaRPr lang="en-US"/>
          </a:p>
          <a:p>
            <a:pPr marL="457200" indent="-457200">
              <a:buAutoNum type="arabicPeriod"/>
            </a:pPr>
            <a:r>
              <a:rPr lang="en-US">
                <a:latin typeface="Montserrat"/>
              </a:rPr>
              <a:t>Medication Training</a:t>
            </a:r>
            <a:endParaRPr lang="en-US"/>
          </a:p>
          <a:p>
            <a:pPr marL="457200" indent="-457200">
              <a:buAutoNum type="arabicPeriod"/>
            </a:pPr>
            <a:r>
              <a:rPr lang="en-US">
                <a:latin typeface="Montserrat"/>
              </a:rPr>
              <a:t>Psychosocial Rehabilitation (PSR)</a:t>
            </a:r>
            <a:endParaRPr lang="en-US"/>
          </a:p>
          <a:p>
            <a:pPr marL="457200" indent="-457200">
              <a:buAutoNum type="arabicPeriod"/>
            </a:pPr>
            <a:r>
              <a:rPr lang="en-US">
                <a:latin typeface="Montserrat"/>
              </a:rPr>
              <a:t>Therapy/Counseling</a:t>
            </a:r>
            <a:endParaRPr lang="en-US"/>
          </a:p>
          <a:p>
            <a:pPr marL="457200" indent="-457200">
              <a:buAutoNum type="arabicPeriod"/>
            </a:pPr>
            <a:r>
              <a:rPr lang="en-US">
                <a:latin typeface="Montserrat"/>
              </a:rPr>
              <a:t>Crisis Services (3 services)</a:t>
            </a:r>
            <a:endParaRPr lang="en-US"/>
          </a:p>
          <a:p>
            <a:pPr marL="457200" indent="-457200">
              <a:buAutoNum type="arabicPeriod"/>
            </a:pPr>
            <a:r>
              <a:rPr lang="en-US">
                <a:latin typeface="Montserrat"/>
              </a:rPr>
              <a:t>Assertive Community Treatment (ACT)</a:t>
            </a:r>
            <a:endParaRPr lang="en-US"/>
          </a:p>
          <a:p>
            <a:pPr marL="457200" indent="-457200">
              <a:buAutoNum type="arabicPeriod"/>
            </a:pPr>
            <a:r>
              <a:rPr lang="en-US">
                <a:latin typeface="Montserrat"/>
              </a:rPr>
              <a:t>Community Support Team (CST)</a:t>
            </a:r>
            <a:endParaRPr lang="en-US"/>
          </a:p>
          <a:p>
            <a:pPr marL="457200" indent="-457200">
              <a:buAutoNum type="arabicPeriod"/>
            </a:pPr>
            <a:r>
              <a:rPr lang="en-US">
                <a:latin typeface="Montserrat"/>
              </a:rPr>
              <a:t>Violence Prevention – Community Support Team (VP-CST)</a:t>
            </a:r>
            <a:endParaRPr lang="en-US"/>
          </a:p>
          <a:p>
            <a:pPr marL="457200" indent="-457200">
              <a:buAutoNum type="arabicPeriod"/>
            </a:pPr>
            <a:r>
              <a:rPr lang="en-US">
                <a:latin typeface="Montserrat"/>
              </a:rPr>
              <a:t>Targeted Case Management (3 services)</a:t>
            </a: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lvl="1"/>
            <a:endParaRPr lang="en-US" b="1"/>
          </a:p>
        </p:txBody>
      </p:sp>
      <p:sp>
        <p:nvSpPr>
          <p:cNvPr id="4" name="Text Placeholder 3">
            <a:extLst>
              <a:ext uri="{FF2B5EF4-FFF2-40B4-BE49-F238E27FC236}">
                <a16:creationId xmlns:a16="http://schemas.microsoft.com/office/drawing/2014/main" id="{9E529611-61D4-B440-F1E1-2F928BFDDAC3}"/>
              </a:ext>
            </a:extLst>
          </p:cNvPr>
          <p:cNvSpPr>
            <a:spLocks noGrp="1"/>
          </p:cNvSpPr>
          <p:nvPr>
            <p:ph type="body" sz="quarter" idx="14"/>
          </p:nvPr>
        </p:nvSpPr>
        <p:spPr>
          <a:xfrm>
            <a:off x="850724" y="507790"/>
            <a:ext cx="10501312" cy="462013"/>
          </a:xfrm>
        </p:spPr>
        <p:txBody>
          <a:bodyPr vert="horz" lIns="91440" tIns="45720" rIns="91440" bIns="45720" rtlCol="0" anchor="t">
            <a:normAutofit/>
          </a:bodyPr>
          <a:lstStyle/>
          <a:p>
            <a:r>
              <a:rPr lang="en-US">
                <a:latin typeface="Montserrat SemiBold"/>
              </a:rPr>
              <a:t>Qualified Mental Health Services - List</a:t>
            </a:r>
            <a:endParaRPr lang="en-US"/>
          </a:p>
        </p:txBody>
      </p:sp>
      <p:pic>
        <p:nvPicPr>
          <p:cNvPr id="5" name="Picture 4" descr="Community mental health">
            <a:extLst>
              <a:ext uri="{FF2B5EF4-FFF2-40B4-BE49-F238E27FC236}">
                <a16:creationId xmlns:a16="http://schemas.microsoft.com/office/drawing/2014/main" id="{87A94ED1-E7A8-BFED-0660-3B383F1CDB3B}"/>
              </a:ext>
            </a:extLst>
          </p:cNvPr>
          <p:cNvPicPr>
            <a:picLocks noChangeAspect="1"/>
          </p:cNvPicPr>
          <p:nvPr/>
        </p:nvPicPr>
        <p:blipFill>
          <a:blip r:embed="rId3"/>
          <a:stretch>
            <a:fillRect/>
          </a:stretch>
        </p:blipFill>
        <p:spPr>
          <a:xfrm>
            <a:off x="7050565" y="2301586"/>
            <a:ext cx="4291389" cy="2250720"/>
          </a:xfrm>
          <a:prstGeom prst="rect">
            <a:avLst/>
          </a:prstGeom>
        </p:spPr>
      </p:pic>
    </p:spTree>
    <p:extLst>
      <p:ext uri="{BB962C8B-B14F-4D97-AF65-F5344CB8AC3E}">
        <p14:creationId xmlns:p14="http://schemas.microsoft.com/office/powerpoint/2010/main" val="2930481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9FD9C-5B78-C6C2-5FB1-7A542279C07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DDD3F9A-B587-5162-7A79-D8B69FB89C45}"/>
              </a:ext>
            </a:extLst>
          </p:cNvPr>
          <p:cNvSpPr>
            <a:spLocks noGrp="1"/>
          </p:cNvSpPr>
          <p:nvPr>
            <p:ph type="body" sz="quarter" idx="13"/>
          </p:nvPr>
        </p:nvSpPr>
        <p:spPr>
          <a:xfrm>
            <a:off x="836613" y="1462559"/>
            <a:ext cx="10501312" cy="4755361"/>
          </a:xfrm>
        </p:spPr>
        <p:txBody>
          <a:bodyPr vert="horz" lIns="91440" tIns="45720" rIns="91440" bIns="45720" rtlCol="0" anchor="t">
            <a:normAutofit/>
          </a:bodyPr>
          <a:lstStyle/>
          <a:p>
            <a:pPr marL="457200" indent="-457200">
              <a:buAutoNum type="arabicPeriod"/>
            </a:pPr>
            <a:r>
              <a:rPr lang="en-US">
                <a:latin typeface="Montserrat"/>
              </a:rPr>
              <a:t>Integrated Assessment and Treatment Planning </a:t>
            </a:r>
            <a:r>
              <a:rPr lang="en-US" b="1">
                <a:latin typeface="Montserrat"/>
              </a:rPr>
              <a:t>(IATP): </a:t>
            </a:r>
            <a:endParaRPr lang="en-US"/>
          </a:p>
          <a:p>
            <a:pPr lvl="1"/>
            <a:r>
              <a:rPr lang="en-US">
                <a:latin typeface="Montserrat"/>
              </a:rPr>
              <a:t>Clinical assessment activities</a:t>
            </a:r>
          </a:p>
          <a:p>
            <a:pPr lvl="1"/>
            <a:r>
              <a:rPr lang="en-US">
                <a:latin typeface="Montserrat"/>
              </a:rPr>
              <a:t>By an </a:t>
            </a:r>
            <a:r>
              <a:rPr lang="en-US" b="1">
                <a:solidFill>
                  <a:srgbClr val="C00000"/>
                </a:solidFill>
                <a:latin typeface="Montserrat"/>
              </a:rPr>
              <a:t>MHP </a:t>
            </a:r>
            <a:r>
              <a:rPr lang="en-US" b="1">
                <a:latin typeface="Montserrat"/>
              </a:rPr>
              <a:t>or QMHP </a:t>
            </a:r>
            <a:r>
              <a:rPr lang="en-US">
                <a:latin typeface="Montserrat"/>
              </a:rPr>
              <a:t>under the supervision of an LPHA</a:t>
            </a:r>
          </a:p>
          <a:p>
            <a:pPr lvl="1"/>
            <a:endParaRPr lang="en-US"/>
          </a:p>
          <a:p>
            <a:pPr marL="457200" indent="-457200">
              <a:buAutoNum type="arabicPeriod"/>
            </a:pPr>
            <a:r>
              <a:rPr lang="en-US">
                <a:latin typeface="Montserrat"/>
              </a:rPr>
              <a:t>Community Support Services: </a:t>
            </a:r>
          </a:p>
          <a:p>
            <a:pPr lvl="1"/>
            <a:r>
              <a:rPr lang="en-US">
                <a:latin typeface="Montserrat"/>
              </a:rPr>
              <a:t>Interventions designed to facilitate illness self-management, identification and use of natural supports, and skill building</a:t>
            </a:r>
          </a:p>
          <a:p>
            <a:pPr lvl="1"/>
            <a:r>
              <a:rPr lang="en-US">
                <a:latin typeface="Montserrat"/>
              </a:rPr>
              <a:t>By an </a:t>
            </a:r>
            <a:r>
              <a:rPr lang="en-US" b="1">
                <a:latin typeface="Montserrat"/>
              </a:rPr>
              <a:t>RSA, </a:t>
            </a:r>
            <a:r>
              <a:rPr lang="en-US" b="1">
                <a:solidFill>
                  <a:srgbClr val="C00000"/>
                </a:solidFill>
                <a:latin typeface="Montserrat"/>
              </a:rPr>
              <a:t>MHP</a:t>
            </a:r>
            <a:r>
              <a:rPr lang="en-US" b="1">
                <a:latin typeface="Montserrat"/>
              </a:rPr>
              <a:t>, QMHP, LPHA</a:t>
            </a:r>
          </a:p>
          <a:p>
            <a:pPr lvl="1"/>
            <a:endParaRPr lang="en-US" b="1"/>
          </a:p>
          <a:p>
            <a:pPr marL="457200" indent="-457200">
              <a:buAutoNum type="arabicPeriod"/>
            </a:pPr>
            <a:r>
              <a:rPr lang="en-US">
                <a:latin typeface="Montserrat"/>
              </a:rPr>
              <a:t>Intensive Outpatient (IO) Services:</a:t>
            </a:r>
          </a:p>
          <a:p>
            <a:pPr lvl="1"/>
            <a:r>
              <a:rPr lang="en-US">
                <a:latin typeface="Montserrat"/>
              </a:rPr>
              <a:t>Scheduled group therapeutic sessions made available for at least four hours per day, five days per week, for individuals at risk of, or with a history of, psychiatric hospitalization</a:t>
            </a:r>
          </a:p>
          <a:p>
            <a:pPr lvl="1"/>
            <a:r>
              <a:rPr lang="en-US">
                <a:latin typeface="Montserrat"/>
              </a:rPr>
              <a:t>By a </a:t>
            </a:r>
            <a:r>
              <a:rPr lang="en-US" b="1">
                <a:latin typeface="Montserrat"/>
              </a:rPr>
              <a:t>QMHP</a:t>
            </a:r>
          </a:p>
        </p:txBody>
      </p:sp>
      <p:sp>
        <p:nvSpPr>
          <p:cNvPr id="4" name="Text Placeholder 3">
            <a:extLst>
              <a:ext uri="{FF2B5EF4-FFF2-40B4-BE49-F238E27FC236}">
                <a16:creationId xmlns:a16="http://schemas.microsoft.com/office/drawing/2014/main" id="{37484064-27FC-6319-FB7E-30D2B7B3D87B}"/>
              </a:ext>
            </a:extLst>
          </p:cNvPr>
          <p:cNvSpPr>
            <a:spLocks noGrp="1"/>
          </p:cNvSpPr>
          <p:nvPr>
            <p:ph type="body" sz="quarter" idx="14"/>
          </p:nvPr>
        </p:nvSpPr>
        <p:spPr>
          <a:xfrm>
            <a:off x="836613" y="747679"/>
            <a:ext cx="10501312" cy="462013"/>
          </a:xfrm>
        </p:spPr>
        <p:txBody>
          <a:bodyPr vert="horz" lIns="91440" tIns="45720" rIns="91440" bIns="45720" rtlCol="0" anchor="t">
            <a:normAutofit/>
          </a:bodyPr>
          <a:lstStyle/>
          <a:p>
            <a:r>
              <a:rPr lang="en-US">
                <a:latin typeface="Montserrat SemiBold"/>
              </a:rPr>
              <a:t>Qualified Mental Health Services, p. 1</a:t>
            </a:r>
            <a:endParaRPr lang="en-US"/>
          </a:p>
        </p:txBody>
      </p:sp>
    </p:spTree>
    <p:extLst>
      <p:ext uri="{BB962C8B-B14F-4D97-AF65-F5344CB8AC3E}">
        <p14:creationId xmlns:p14="http://schemas.microsoft.com/office/powerpoint/2010/main" val="3746358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BA5E-CDF9-3854-C8C3-7EE803BCDA5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E850E50-9B7B-5BA8-1E0D-AF35CF5B58D3}"/>
              </a:ext>
            </a:extLst>
          </p:cNvPr>
          <p:cNvSpPr>
            <a:spLocks noGrp="1"/>
          </p:cNvSpPr>
          <p:nvPr>
            <p:ph type="body" sz="quarter" idx="13"/>
          </p:nvPr>
        </p:nvSpPr>
        <p:spPr>
          <a:xfrm>
            <a:off x="836613" y="1462559"/>
            <a:ext cx="10501312" cy="4755361"/>
          </a:xfrm>
        </p:spPr>
        <p:txBody>
          <a:bodyPr vert="horz" lIns="91440" tIns="45720" rIns="91440" bIns="45720" rtlCol="0" anchor="t">
            <a:normAutofit/>
          </a:bodyPr>
          <a:lstStyle/>
          <a:p>
            <a:pPr marL="0" indent="0">
              <a:buNone/>
            </a:pPr>
            <a:endParaRPr lang="en-US">
              <a:latin typeface="Montserrat"/>
            </a:endParaRPr>
          </a:p>
          <a:p>
            <a:pPr marL="0" indent="0">
              <a:buNone/>
            </a:pPr>
            <a:r>
              <a:rPr lang="en-US">
                <a:latin typeface="Montserrat"/>
              </a:rPr>
              <a:t>4. Medication Administration:</a:t>
            </a:r>
          </a:p>
          <a:p>
            <a:pPr lvl="1"/>
            <a:r>
              <a:rPr lang="en-US">
                <a:latin typeface="Montserrat"/>
              </a:rPr>
              <a:t>Preparing the individual and the medication for administration and observing the individual for possible adverse reactions</a:t>
            </a:r>
          </a:p>
          <a:p>
            <a:pPr lvl="1"/>
            <a:r>
              <a:rPr lang="en-US">
                <a:latin typeface="Montserrat"/>
              </a:rPr>
              <a:t>By a </a:t>
            </a:r>
            <a:r>
              <a:rPr lang="en-US" b="1">
                <a:latin typeface="Montserrat"/>
              </a:rPr>
              <a:t>Licensed MD, APN, RN, or LPN</a:t>
            </a:r>
          </a:p>
          <a:p>
            <a:pPr lvl="1"/>
            <a:endParaRPr lang="en-US"/>
          </a:p>
          <a:p>
            <a:pPr marL="0" indent="0">
              <a:buNone/>
            </a:pPr>
            <a:r>
              <a:rPr lang="en-US">
                <a:latin typeface="Montserrat"/>
              </a:rPr>
              <a:t>5. Medication Training:</a:t>
            </a:r>
          </a:p>
          <a:p>
            <a:pPr lvl="1"/>
            <a:r>
              <a:rPr lang="en-US">
                <a:latin typeface="Montserrat"/>
              </a:rPr>
              <a:t>Observation, evaluation and discussion of target symptoms responses, adverse effects, laboratory results, tardive dyskinesia screens, and new target symptoms or medications</a:t>
            </a:r>
          </a:p>
          <a:p>
            <a:pPr lvl="1"/>
            <a:r>
              <a:rPr lang="en-US">
                <a:latin typeface="Montserrat"/>
              </a:rPr>
              <a:t>By an </a:t>
            </a:r>
            <a:r>
              <a:rPr lang="en-US" b="1">
                <a:latin typeface="Montserrat"/>
              </a:rPr>
              <a:t>RSA, </a:t>
            </a:r>
            <a:r>
              <a:rPr lang="en-US" b="1">
                <a:solidFill>
                  <a:srgbClr val="C00000"/>
                </a:solidFill>
                <a:latin typeface="Montserrat"/>
              </a:rPr>
              <a:t>MHP</a:t>
            </a:r>
            <a:r>
              <a:rPr lang="en-US" b="1">
                <a:latin typeface="Montserrat"/>
              </a:rPr>
              <a:t>, QMHP, LPHA</a:t>
            </a:r>
          </a:p>
        </p:txBody>
      </p:sp>
      <p:sp>
        <p:nvSpPr>
          <p:cNvPr id="4" name="Text Placeholder 3">
            <a:extLst>
              <a:ext uri="{FF2B5EF4-FFF2-40B4-BE49-F238E27FC236}">
                <a16:creationId xmlns:a16="http://schemas.microsoft.com/office/drawing/2014/main" id="{B9A29D44-42A9-FCC9-F239-D58044335BA9}"/>
              </a:ext>
            </a:extLst>
          </p:cNvPr>
          <p:cNvSpPr>
            <a:spLocks noGrp="1"/>
          </p:cNvSpPr>
          <p:nvPr>
            <p:ph type="body" sz="quarter" idx="14"/>
          </p:nvPr>
        </p:nvSpPr>
        <p:spPr>
          <a:xfrm>
            <a:off x="836613" y="747679"/>
            <a:ext cx="10501312" cy="462013"/>
          </a:xfrm>
        </p:spPr>
        <p:txBody>
          <a:bodyPr vert="horz" lIns="91440" tIns="45720" rIns="91440" bIns="45720" rtlCol="0" anchor="t">
            <a:normAutofit/>
          </a:bodyPr>
          <a:lstStyle/>
          <a:p>
            <a:r>
              <a:rPr lang="en-US">
                <a:latin typeface="Montserrat SemiBold"/>
              </a:rPr>
              <a:t>Qualified Mental Health Services, p. 2</a:t>
            </a:r>
            <a:endParaRPr lang="en-US"/>
          </a:p>
        </p:txBody>
      </p:sp>
    </p:spTree>
    <p:extLst>
      <p:ext uri="{BB962C8B-B14F-4D97-AF65-F5344CB8AC3E}">
        <p14:creationId xmlns:p14="http://schemas.microsoft.com/office/powerpoint/2010/main" val="1505257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9713C-6D4F-065D-4D36-AF4DE051EFC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27B59B3-FF75-347E-AE05-7949C9F13DC4}"/>
              </a:ext>
            </a:extLst>
          </p:cNvPr>
          <p:cNvSpPr>
            <a:spLocks noGrp="1"/>
          </p:cNvSpPr>
          <p:nvPr>
            <p:ph type="body" sz="quarter" idx="13"/>
          </p:nvPr>
        </p:nvSpPr>
        <p:spPr>
          <a:xfrm>
            <a:off x="836613" y="1462559"/>
            <a:ext cx="10501312" cy="4755361"/>
          </a:xfrm>
        </p:spPr>
        <p:txBody>
          <a:bodyPr vert="horz" lIns="91440" tIns="45720" rIns="91440" bIns="45720" rtlCol="0" anchor="t">
            <a:normAutofit/>
          </a:bodyPr>
          <a:lstStyle/>
          <a:p>
            <a:pPr marL="0" indent="0">
              <a:buNone/>
            </a:pPr>
            <a:endParaRPr lang="en-US">
              <a:latin typeface="Montserrat"/>
            </a:endParaRPr>
          </a:p>
          <a:p>
            <a:pPr marL="0" indent="0">
              <a:buNone/>
            </a:pPr>
            <a:r>
              <a:rPr lang="en-US">
                <a:latin typeface="Montserrat"/>
              </a:rPr>
              <a:t>6. Psychosocial Rehabilitation (PSR):</a:t>
            </a:r>
          </a:p>
          <a:p>
            <a:pPr lvl="1"/>
            <a:r>
              <a:rPr lang="en-US">
                <a:latin typeface="Montserrat"/>
              </a:rPr>
              <a:t>Individual or group rehabilitative therapy designed to increase abilities and resources necessary for community living, socialization, work and recovery</a:t>
            </a:r>
          </a:p>
          <a:p>
            <a:pPr lvl="1"/>
            <a:r>
              <a:rPr lang="en-US">
                <a:latin typeface="Montserrat"/>
              </a:rPr>
              <a:t>By an </a:t>
            </a:r>
            <a:r>
              <a:rPr lang="en-US" b="1">
                <a:latin typeface="Montserrat"/>
              </a:rPr>
              <a:t>RSA, </a:t>
            </a:r>
            <a:r>
              <a:rPr lang="en-US" b="1">
                <a:solidFill>
                  <a:srgbClr val="C00000"/>
                </a:solidFill>
                <a:latin typeface="Montserrat"/>
              </a:rPr>
              <a:t>MHP</a:t>
            </a:r>
            <a:r>
              <a:rPr lang="en-US" b="1">
                <a:latin typeface="Montserrat"/>
              </a:rPr>
              <a:t>, QMHP, LPHA</a:t>
            </a:r>
          </a:p>
          <a:p>
            <a:pPr lvl="1"/>
            <a:endParaRPr lang="en-US"/>
          </a:p>
          <a:p>
            <a:pPr marL="0" indent="0">
              <a:buNone/>
            </a:pPr>
            <a:r>
              <a:rPr lang="en-US">
                <a:latin typeface="Montserrat"/>
              </a:rPr>
              <a:t>7. Therapy/Counseling:</a:t>
            </a:r>
          </a:p>
          <a:p>
            <a:pPr lvl="1"/>
            <a:r>
              <a:rPr lang="en-US">
                <a:latin typeface="Montserrat"/>
              </a:rPr>
              <a:t>Interventions based on psychotherapy theory and techniques to promote emotional, cognitive, behavioral or psychological changes</a:t>
            </a:r>
          </a:p>
          <a:p>
            <a:pPr lvl="1"/>
            <a:r>
              <a:rPr lang="en-US">
                <a:latin typeface="Montserrat"/>
              </a:rPr>
              <a:t>By an </a:t>
            </a:r>
            <a:r>
              <a:rPr lang="en-US" b="1">
                <a:solidFill>
                  <a:srgbClr val="C00000"/>
                </a:solidFill>
                <a:latin typeface="Montserrat"/>
              </a:rPr>
              <a:t>MHP</a:t>
            </a:r>
            <a:r>
              <a:rPr lang="en-US" b="1">
                <a:latin typeface="Montserrat"/>
              </a:rPr>
              <a:t>, QMHP, LPHA</a:t>
            </a:r>
          </a:p>
        </p:txBody>
      </p:sp>
      <p:sp>
        <p:nvSpPr>
          <p:cNvPr id="4" name="Text Placeholder 3">
            <a:extLst>
              <a:ext uri="{FF2B5EF4-FFF2-40B4-BE49-F238E27FC236}">
                <a16:creationId xmlns:a16="http://schemas.microsoft.com/office/drawing/2014/main" id="{D4121089-4315-B961-20C6-4DDFADC4DB6D}"/>
              </a:ext>
            </a:extLst>
          </p:cNvPr>
          <p:cNvSpPr>
            <a:spLocks noGrp="1"/>
          </p:cNvSpPr>
          <p:nvPr>
            <p:ph type="body" sz="quarter" idx="14"/>
          </p:nvPr>
        </p:nvSpPr>
        <p:spPr>
          <a:xfrm>
            <a:off x="836613" y="747679"/>
            <a:ext cx="10501312" cy="462013"/>
          </a:xfrm>
        </p:spPr>
        <p:txBody>
          <a:bodyPr vert="horz" lIns="91440" tIns="45720" rIns="91440" bIns="45720" rtlCol="0" anchor="t">
            <a:normAutofit/>
          </a:bodyPr>
          <a:lstStyle/>
          <a:p>
            <a:r>
              <a:rPr lang="en-US">
                <a:latin typeface="Montserrat SemiBold"/>
              </a:rPr>
              <a:t>Qualified Mental Health Services, p. 3</a:t>
            </a:r>
            <a:endParaRPr lang="en-US"/>
          </a:p>
        </p:txBody>
      </p:sp>
    </p:spTree>
    <p:extLst>
      <p:ext uri="{BB962C8B-B14F-4D97-AF65-F5344CB8AC3E}">
        <p14:creationId xmlns:p14="http://schemas.microsoft.com/office/powerpoint/2010/main" val="1117709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98433-800E-3044-9DB8-677B5A8F79D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C7F31A0-335E-DA6B-147D-7CA8B98CD250}"/>
              </a:ext>
            </a:extLst>
          </p:cNvPr>
          <p:cNvSpPr>
            <a:spLocks noGrp="1"/>
          </p:cNvSpPr>
          <p:nvPr>
            <p:ph type="body" sz="quarter" idx="13"/>
          </p:nvPr>
        </p:nvSpPr>
        <p:spPr>
          <a:xfrm>
            <a:off x="836613" y="1336431"/>
            <a:ext cx="10501312" cy="5094514"/>
          </a:xfrm>
        </p:spPr>
        <p:txBody>
          <a:bodyPr vert="horz" lIns="91440" tIns="45720" rIns="91440" bIns="45720" rtlCol="0" anchor="t">
            <a:normAutofit fontScale="92500" lnSpcReduction="20000"/>
          </a:bodyPr>
          <a:lstStyle/>
          <a:p>
            <a:pPr marL="0" indent="0">
              <a:buNone/>
            </a:pPr>
            <a:r>
              <a:rPr lang="en-US" b="1">
                <a:latin typeface="Montserrat"/>
              </a:rPr>
              <a:t>8. Crisis Services</a:t>
            </a:r>
            <a:r>
              <a:rPr lang="en-US">
                <a:latin typeface="Montserrat"/>
              </a:rPr>
              <a:t>: Short-term, time-limited interventions that may be provided prior to, or without, an established IATP</a:t>
            </a:r>
            <a:endParaRPr lang="en-US"/>
          </a:p>
          <a:p>
            <a:pPr marL="0" indent="0">
              <a:buNone/>
            </a:pPr>
            <a:endParaRPr lang="en-US">
              <a:latin typeface="Montserrat"/>
            </a:endParaRPr>
          </a:p>
          <a:p>
            <a:pPr lvl="1"/>
            <a:r>
              <a:rPr lang="en-US">
                <a:latin typeface="Montserrat"/>
              </a:rPr>
              <a:t>Crisis Intervention:</a:t>
            </a:r>
          </a:p>
          <a:p>
            <a:pPr lvl="2"/>
            <a:r>
              <a:rPr lang="en-US">
                <a:latin typeface="Montserrat"/>
              </a:rPr>
              <a:t>Immediate intensive intervention to achieve crisis symptom reduction and stabilization</a:t>
            </a:r>
          </a:p>
          <a:p>
            <a:pPr lvl="2"/>
            <a:r>
              <a:rPr lang="en-US">
                <a:latin typeface="Montserrat"/>
              </a:rPr>
              <a:t>By a </a:t>
            </a:r>
            <a:r>
              <a:rPr lang="en-US" b="1">
                <a:latin typeface="Montserrat"/>
              </a:rPr>
              <a:t>QMHP, LPHA or </a:t>
            </a:r>
            <a:r>
              <a:rPr lang="en-US" b="1">
                <a:solidFill>
                  <a:srgbClr val="C00000"/>
                </a:solidFill>
                <a:latin typeface="Montserrat"/>
              </a:rPr>
              <a:t>MHP </a:t>
            </a:r>
            <a:r>
              <a:rPr lang="en-US">
                <a:latin typeface="Montserrat"/>
              </a:rPr>
              <a:t>with immediate access to a QMHP</a:t>
            </a:r>
          </a:p>
          <a:p>
            <a:pPr lvl="2"/>
            <a:endParaRPr lang="en-US">
              <a:latin typeface="Montserrat"/>
            </a:endParaRPr>
          </a:p>
          <a:p>
            <a:pPr lvl="1"/>
            <a:r>
              <a:rPr lang="en-US">
                <a:latin typeface="Montserrat"/>
              </a:rPr>
              <a:t>Mobile Crisis Response (MCR):</a:t>
            </a:r>
          </a:p>
          <a:p>
            <a:pPr lvl="2"/>
            <a:r>
              <a:rPr lang="en-US">
                <a:latin typeface="Montserrat"/>
              </a:rPr>
              <a:t>Mobile response to the location of the client</a:t>
            </a:r>
          </a:p>
          <a:p>
            <a:pPr lvl="2"/>
            <a:r>
              <a:rPr lang="en-US">
                <a:latin typeface="Montserrat"/>
              </a:rPr>
              <a:t>Intervention to achieve crisis symptom reduction, stabilization, and restoration of the client to a previous level of functioning, establishing support for the client's caregivers when applicable, mitigating the crisis event</a:t>
            </a:r>
          </a:p>
          <a:p>
            <a:pPr lvl="2"/>
            <a:r>
              <a:rPr lang="en-US">
                <a:latin typeface="Montserrat"/>
              </a:rPr>
              <a:t>By a </a:t>
            </a:r>
            <a:r>
              <a:rPr lang="en-US" b="1">
                <a:solidFill>
                  <a:srgbClr val="C00000"/>
                </a:solidFill>
                <a:latin typeface="Montserrat"/>
              </a:rPr>
              <a:t>team</a:t>
            </a:r>
            <a:r>
              <a:rPr lang="en-US">
                <a:latin typeface="Montserrat"/>
              </a:rPr>
              <a:t> trained in crisis de-escalation techniques, led by a </a:t>
            </a:r>
            <a:r>
              <a:rPr lang="en-US" b="1">
                <a:latin typeface="Montserrat"/>
              </a:rPr>
              <a:t>QMHP, LPHA or </a:t>
            </a:r>
            <a:r>
              <a:rPr lang="en-US" b="1">
                <a:solidFill>
                  <a:srgbClr val="C00000"/>
                </a:solidFill>
                <a:latin typeface="Montserrat"/>
              </a:rPr>
              <a:t>MHP </a:t>
            </a:r>
            <a:r>
              <a:rPr lang="en-US">
                <a:latin typeface="Montserrat"/>
              </a:rPr>
              <a:t>with immediate access to a QMHP and at least one other individual meeting any of the professional qualifications in Rule 140</a:t>
            </a:r>
          </a:p>
          <a:p>
            <a:pPr lvl="2"/>
            <a:endParaRPr lang="en-US">
              <a:latin typeface="Montserrat"/>
            </a:endParaRPr>
          </a:p>
          <a:p>
            <a:pPr lvl="1"/>
            <a:r>
              <a:rPr lang="en-US">
                <a:latin typeface="Montserrat"/>
              </a:rPr>
              <a:t>Crisis Stabilization:</a:t>
            </a:r>
          </a:p>
          <a:p>
            <a:pPr lvl="2"/>
            <a:r>
              <a:rPr lang="en-US">
                <a:latin typeface="Montserrat"/>
              </a:rPr>
              <a:t>Immediately following an MCR event </a:t>
            </a:r>
          </a:p>
          <a:p>
            <a:pPr lvl="2"/>
            <a:r>
              <a:rPr lang="en-US">
                <a:latin typeface="Montserrat"/>
              </a:rPr>
              <a:t>Designed to prevent additional behavioral health crises from occurring</a:t>
            </a:r>
          </a:p>
          <a:p>
            <a:pPr lvl="2"/>
            <a:r>
              <a:rPr lang="en-US">
                <a:latin typeface="Montserrat"/>
              </a:rPr>
              <a:t>Strengths-based, individualized, direct supports on a one-on-one basis to clients in the home or community setting</a:t>
            </a:r>
          </a:p>
          <a:p>
            <a:pPr lvl="2"/>
            <a:r>
              <a:rPr lang="en-US">
                <a:latin typeface="Montserrat"/>
              </a:rPr>
              <a:t>By an </a:t>
            </a:r>
            <a:r>
              <a:rPr lang="en-US" b="1">
                <a:solidFill>
                  <a:srgbClr val="C00000"/>
                </a:solidFill>
                <a:latin typeface="Montserrat"/>
              </a:rPr>
              <a:t>MHP</a:t>
            </a:r>
            <a:r>
              <a:rPr lang="en-US">
                <a:latin typeface="Montserrat"/>
              </a:rPr>
              <a:t>, with immediate access to a QMHP, trained in crisis intervention techniques</a:t>
            </a:r>
          </a:p>
          <a:p>
            <a:pPr lvl="1"/>
            <a:endParaRPr lang="en-US">
              <a:latin typeface="Montserrat"/>
            </a:endParaRPr>
          </a:p>
          <a:p>
            <a:pPr marL="0" indent="0">
              <a:buNone/>
            </a:pPr>
            <a:endParaRPr lang="en-US"/>
          </a:p>
        </p:txBody>
      </p:sp>
      <p:sp>
        <p:nvSpPr>
          <p:cNvPr id="4" name="Text Placeholder 3">
            <a:extLst>
              <a:ext uri="{FF2B5EF4-FFF2-40B4-BE49-F238E27FC236}">
                <a16:creationId xmlns:a16="http://schemas.microsoft.com/office/drawing/2014/main" id="{C74E3F9E-7CD1-F231-45FE-E69120FD97C6}"/>
              </a:ext>
            </a:extLst>
          </p:cNvPr>
          <p:cNvSpPr>
            <a:spLocks noGrp="1"/>
          </p:cNvSpPr>
          <p:nvPr>
            <p:ph type="body" sz="quarter" idx="14"/>
          </p:nvPr>
        </p:nvSpPr>
        <p:spPr>
          <a:xfrm>
            <a:off x="746178" y="747679"/>
            <a:ext cx="10501312" cy="462013"/>
          </a:xfrm>
        </p:spPr>
        <p:txBody>
          <a:bodyPr vert="horz" lIns="91440" tIns="45720" rIns="91440" bIns="45720" rtlCol="0" anchor="t">
            <a:normAutofit/>
          </a:bodyPr>
          <a:lstStyle/>
          <a:p>
            <a:r>
              <a:rPr lang="en-US">
                <a:latin typeface="Montserrat SemiBold"/>
              </a:rPr>
              <a:t>Qualified Mental Health Services, p. 4</a:t>
            </a:r>
            <a:endParaRPr lang="en-US"/>
          </a:p>
        </p:txBody>
      </p:sp>
    </p:spTree>
    <p:extLst>
      <p:ext uri="{BB962C8B-B14F-4D97-AF65-F5344CB8AC3E}">
        <p14:creationId xmlns:p14="http://schemas.microsoft.com/office/powerpoint/2010/main" val="443853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BE077-C31B-E916-F825-BFED07BE292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7384CA4-2D97-543B-D97D-FAC4F5A493D1}"/>
              </a:ext>
            </a:extLst>
          </p:cNvPr>
          <p:cNvSpPr>
            <a:spLocks noGrp="1"/>
          </p:cNvSpPr>
          <p:nvPr>
            <p:ph type="body" sz="quarter" idx="13"/>
          </p:nvPr>
        </p:nvSpPr>
        <p:spPr>
          <a:xfrm>
            <a:off x="836613" y="1336431"/>
            <a:ext cx="10501312" cy="5094514"/>
          </a:xfrm>
        </p:spPr>
        <p:txBody>
          <a:bodyPr vert="horz" lIns="91440" tIns="45720" rIns="91440" bIns="45720" rtlCol="0" anchor="t">
            <a:normAutofit/>
          </a:bodyPr>
          <a:lstStyle/>
          <a:p>
            <a:pPr marL="0" marR="0" indent="0">
              <a:lnSpc>
                <a:spcPct val="90000"/>
              </a:lnSpc>
              <a:spcBef>
                <a:spcPts val="1000"/>
              </a:spcBef>
              <a:spcAft>
                <a:spcPts val="0"/>
              </a:spcAft>
              <a:buNone/>
            </a:pPr>
            <a:r>
              <a:rPr lang="en-US" sz="2000" kern="1200">
                <a:solidFill>
                  <a:srgbClr val="000000"/>
                </a:solidFill>
                <a:effectLst/>
                <a:latin typeface="Montserrat"/>
                <a:ea typeface="Times New Roman" panose="02020603050405020304" pitchFamily="18" charset="0"/>
                <a:cs typeface="Times New Roman"/>
              </a:rPr>
              <a:t>9. Assertive Community Treatment (ACT):</a:t>
            </a:r>
            <a:endParaRPr lang="en-US" sz="1200">
              <a:effectLst/>
              <a:latin typeface="Montserrat"/>
              <a:ea typeface="Times New Roman" panose="02020603050405020304" pitchFamily="18" charset="0"/>
              <a:cs typeface="Times New Roman"/>
            </a:endParaRPr>
          </a:p>
          <a:p>
            <a:pPr marL="1143000" marR="0" lvl="2" indent="-228600">
              <a:lnSpc>
                <a:spcPct val="90000"/>
              </a:lnSpc>
              <a:spcBef>
                <a:spcPts val="0"/>
              </a:spcBef>
              <a:spcAft>
                <a:spcPts val="0"/>
              </a:spcAft>
              <a:buFont typeface="Arial" panose="020B0604020202020204" pitchFamily="34" charset="0"/>
              <a:buChar char="•"/>
              <a:tabLst>
                <a:tab pos="1371600" algn="l"/>
              </a:tabLst>
            </a:pPr>
            <a:r>
              <a:rPr lang="en-US" sz="1600" kern="1200">
                <a:solidFill>
                  <a:srgbClr val="000000"/>
                </a:solidFill>
                <a:effectLst/>
                <a:latin typeface="Montserrat"/>
                <a:ea typeface="Times New Roman" panose="02020603050405020304" pitchFamily="18" charset="0"/>
                <a:cs typeface="Times New Roman"/>
              </a:rPr>
              <a:t>Integrated crisis, treatment and rehabilitative supports provided by an interdisciplinary team to individuals with serious and persistent mental illness or co-occurring mental health and substance use disorders</a:t>
            </a:r>
            <a:endParaRPr lang="en-US" sz="1200">
              <a:effectLst/>
              <a:latin typeface="Montserrat"/>
              <a:ea typeface="Times New Roman" panose="02020603050405020304" pitchFamily="18" charset="0"/>
              <a:cs typeface="Times New Roman"/>
            </a:endParaRPr>
          </a:p>
          <a:p>
            <a:pPr marL="1143000" marR="0" lvl="2" indent="-228600">
              <a:lnSpc>
                <a:spcPct val="90000"/>
              </a:lnSpc>
              <a:spcBef>
                <a:spcPts val="0"/>
              </a:spcBef>
              <a:spcAft>
                <a:spcPts val="0"/>
              </a:spcAft>
              <a:buFont typeface="Arial" panose="020B0604020202020204" pitchFamily="34" charset="0"/>
              <a:buChar char="•"/>
              <a:tabLst>
                <a:tab pos="1371600" algn="l"/>
              </a:tabLst>
            </a:pPr>
            <a:r>
              <a:rPr lang="en-US" sz="1600" kern="1200">
                <a:solidFill>
                  <a:srgbClr val="000000"/>
                </a:solidFill>
                <a:effectLst/>
                <a:latin typeface="Montserrat"/>
                <a:ea typeface="Times New Roman" panose="02020603050405020304" pitchFamily="18" charset="0"/>
                <a:cs typeface="Times New Roman"/>
              </a:rPr>
              <a:t>By a </a:t>
            </a:r>
            <a:r>
              <a:rPr lang="en-US" sz="1600" b="1" kern="1200">
                <a:solidFill>
                  <a:srgbClr val="C00000"/>
                </a:solidFill>
                <a:effectLst/>
                <a:latin typeface="Montserrat"/>
                <a:ea typeface="Times New Roman" panose="02020603050405020304" pitchFamily="18" charset="0"/>
                <a:cs typeface="Times New Roman"/>
              </a:rPr>
              <a:t>team </a:t>
            </a:r>
            <a:r>
              <a:rPr lang="en-US" sz="1600" b="1" kern="1200">
                <a:solidFill>
                  <a:srgbClr val="000000"/>
                </a:solidFill>
                <a:effectLst/>
                <a:latin typeface="Montserrat"/>
                <a:ea typeface="Times New Roman" panose="02020603050405020304" pitchFamily="18" charset="0"/>
                <a:cs typeface="Times New Roman"/>
              </a:rPr>
              <a:t>led </a:t>
            </a:r>
            <a:r>
              <a:rPr lang="en-US" sz="1600" kern="1200">
                <a:solidFill>
                  <a:srgbClr val="000000"/>
                </a:solidFill>
                <a:effectLst/>
                <a:latin typeface="Montserrat"/>
                <a:ea typeface="Times New Roman" panose="02020603050405020304" pitchFamily="18" charset="0"/>
                <a:cs typeface="Times New Roman"/>
              </a:rPr>
              <a:t>by either an LPHA; LSW or LPC with 2 years’ experience; or RN or OT with 1 year experience</a:t>
            </a:r>
            <a:endParaRPr lang="en-US" sz="1200">
              <a:effectLst/>
              <a:latin typeface="Montserrat"/>
              <a:ea typeface="Times New Roman" panose="02020603050405020304" pitchFamily="18" charset="0"/>
              <a:cs typeface="Times New Roman"/>
            </a:endParaRPr>
          </a:p>
          <a:p>
            <a:pPr marL="1143000" marR="0" lvl="2" indent="-228600">
              <a:lnSpc>
                <a:spcPct val="90000"/>
              </a:lnSpc>
              <a:spcBef>
                <a:spcPts val="0"/>
              </a:spcBef>
              <a:spcAft>
                <a:spcPts val="0"/>
              </a:spcAft>
              <a:buFont typeface="Arial" panose="020B0604020202020204" pitchFamily="34" charset="0"/>
              <a:buChar char="•"/>
              <a:tabLst>
                <a:tab pos="1371600" algn="l"/>
              </a:tabLst>
            </a:pPr>
            <a:r>
              <a:rPr lang="en-US" sz="1600" b="1" kern="1200">
                <a:solidFill>
                  <a:srgbClr val="000000"/>
                </a:solidFill>
                <a:effectLst/>
                <a:latin typeface="Montserrat"/>
                <a:ea typeface="Times New Roman" panose="02020603050405020304" pitchFamily="18" charset="0"/>
                <a:cs typeface="Times New Roman"/>
              </a:rPr>
              <a:t>At least one </a:t>
            </a:r>
            <a:r>
              <a:rPr lang="en-US" sz="1600" kern="1200">
                <a:solidFill>
                  <a:srgbClr val="000000"/>
                </a:solidFill>
                <a:effectLst/>
                <a:latin typeface="Montserrat"/>
                <a:ea typeface="Times New Roman" panose="02020603050405020304" pitchFamily="18" charset="0"/>
                <a:cs typeface="Times New Roman"/>
              </a:rPr>
              <a:t>of whom is either a </a:t>
            </a:r>
            <a:r>
              <a:rPr lang="en-US" sz="1600" b="1" kern="1200">
                <a:solidFill>
                  <a:srgbClr val="C00000"/>
                </a:solidFill>
                <a:effectLst/>
                <a:latin typeface="Montserrat"/>
                <a:ea typeface="Times New Roman" panose="02020603050405020304" pitchFamily="18" charset="0"/>
                <a:cs typeface="Times New Roman"/>
              </a:rPr>
              <a:t>CRSS </a:t>
            </a:r>
            <a:r>
              <a:rPr lang="en-US" sz="1600" b="1" kern="1200">
                <a:solidFill>
                  <a:srgbClr val="000000"/>
                </a:solidFill>
                <a:effectLst/>
                <a:latin typeface="Montserrat"/>
                <a:ea typeface="Times New Roman" panose="02020603050405020304" pitchFamily="18" charset="0"/>
                <a:cs typeface="Times New Roman"/>
              </a:rPr>
              <a:t>or CFPP </a:t>
            </a:r>
            <a:r>
              <a:rPr lang="en-US" sz="1600" kern="1200">
                <a:solidFill>
                  <a:srgbClr val="000000"/>
                </a:solidFill>
                <a:effectLst/>
                <a:latin typeface="Montserrat"/>
                <a:ea typeface="Times New Roman" panose="02020603050405020304" pitchFamily="18" charset="0"/>
                <a:cs typeface="Times New Roman"/>
              </a:rPr>
              <a:t>or able to obtain certification within 18 months of date of hire</a:t>
            </a:r>
            <a:endParaRPr lang="en-US" sz="1200">
              <a:effectLst/>
              <a:latin typeface="Montserrat"/>
              <a:ea typeface="Times New Roman" panose="02020603050405020304" pitchFamily="18" charset="0"/>
              <a:cs typeface="Times New Roman"/>
            </a:endParaRPr>
          </a:p>
          <a:p>
            <a:pPr marL="0" marR="0" indent="0">
              <a:lnSpc>
                <a:spcPct val="90000"/>
              </a:lnSpc>
              <a:spcAft>
                <a:spcPts val="0"/>
              </a:spcAft>
              <a:buNone/>
            </a:pPr>
            <a:r>
              <a:rPr lang="en-US" sz="2000" kern="1200">
                <a:solidFill>
                  <a:srgbClr val="000000"/>
                </a:solidFill>
                <a:effectLst/>
                <a:latin typeface="Montserrat"/>
                <a:ea typeface="Times New Roman" panose="02020603050405020304" pitchFamily="18" charset="0"/>
                <a:cs typeface="Times New Roman"/>
              </a:rPr>
              <a:t>10. Community Support Team (CST):</a:t>
            </a:r>
            <a:endParaRPr lang="en-US" sz="1200">
              <a:effectLst/>
              <a:latin typeface="Montserrat"/>
              <a:ea typeface="Times New Roman" panose="02020603050405020304" pitchFamily="18" charset="0"/>
              <a:cs typeface="Times New Roman"/>
            </a:endParaRPr>
          </a:p>
          <a:p>
            <a:pPr marL="1143000" marR="0" lvl="2" indent="-228600">
              <a:lnSpc>
                <a:spcPct val="90000"/>
              </a:lnSpc>
              <a:spcBef>
                <a:spcPts val="0"/>
              </a:spcBef>
              <a:spcAft>
                <a:spcPts val="0"/>
              </a:spcAft>
              <a:buFont typeface="Arial" panose="020B0604020202020204" pitchFamily="34" charset="0"/>
              <a:buChar char="•"/>
              <a:tabLst>
                <a:tab pos="1371600" algn="l"/>
              </a:tabLst>
            </a:pPr>
            <a:r>
              <a:rPr lang="en-US" sz="1600" kern="1200">
                <a:solidFill>
                  <a:srgbClr val="000000"/>
                </a:solidFill>
                <a:effectLst/>
                <a:latin typeface="Montserrat"/>
                <a:ea typeface="Times New Roman" panose="02020603050405020304" pitchFamily="18" charset="0"/>
                <a:cs typeface="Times New Roman"/>
              </a:rPr>
              <a:t>Mental health rehabilitation services and supports to decrease hospitalization and crisis episodes and to increase community functioning in order for the individual to achieve rehabilitative, resiliency and recovery goal</a:t>
            </a:r>
            <a:endParaRPr lang="en-US" sz="1200">
              <a:effectLst/>
              <a:latin typeface="Montserrat"/>
              <a:ea typeface="Times New Roman" panose="02020603050405020304" pitchFamily="18" charset="0"/>
              <a:cs typeface="Times New Roman"/>
            </a:endParaRPr>
          </a:p>
          <a:p>
            <a:pPr marL="1143000" marR="0" lvl="2" indent="-228600">
              <a:lnSpc>
                <a:spcPct val="90000"/>
              </a:lnSpc>
              <a:spcBef>
                <a:spcPts val="0"/>
              </a:spcBef>
              <a:spcAft>
                <a:spcPts val="0"/>
              </a:spcAft>
              <a:buFont typeface="Arial" panose="020B0604020202020204" pitchFamily="34" charset="0"/>
              <a:buChar char="•"/>
              <a:tabLst>
                <a:tab pos="1371600" algn="l"/>
              </a:tabLst>
            </a:pPr>
            <a:r>
              <a:rPr lang="en-US" sz="1600" kern="1200">
                <a:solidFill>
                  <a:srgbClr val="000000"/>
                </a:solidFill>
                <a:effectLst/>
                <a:latin typeface="Montserrat"/>
                <a:ea typeface="Times New Roman" panose="02020603050405020304" pitchFamily="18" charset="0"/>
                <a:cs typeface="Times New Roman"/>
              </a:rPr>
              <a:t>By a </a:t>
            </a:r>
            <a:r>
              <a:rPr lang="en-US" sz="1600" b="1" kern="1200">
                <a:solidFill>
                  <a:srgbClr val="C00000"/>
                </a:solidFill>
                <a:effectLst/>
                <a:latin typeface="Montserrat"/>
                <a:ea typeface="Times New Roman" panose="02020603050405020304" pitchFamily="18" charset="0"/>
                <a:cs typeface="Times New Roman"/>
              </a:rPr>
              <a:t>team </a:t>
            </a:r>
            <a:r>
              <a:rPr lang="en-US" sz="1600" b="1" kern="1200">
                <a:solidFill>
                  <a:srgbClr val="000000"/>
                </a:solidFill>
                <a:effectLst/>
                <a:latin typeface="Montserrat"/>
                <a:ea typeface="Times New Roman" panose="02020603050405020304" pitchFamily="18" charset="0"/>
                <a:cs typeface="Times New Roman"/>
              </a:rPr>
              <a:t>led </a:t>
            </a:r>
            <a:r>
              <a:rPr lang="en-US" sz="1600" kern="1200">
                <a:solidFill>
                  <a:srgbClr val="000000"/>
                </a:solidFill>
                <a:effectLst/>
                <a:latin typeface="Montserrat"/>
                <a:ea typeface="Times New Roman" panose="02020603050405020304" pitchFamily="18" charset="0"/>
                <a:cs typeface="Times New Roman"/>
              </a:rPr>
              <a:t>by a </a:t>
            </a:r>
            <a:r>
              <a:rPr lang="en-US" sz="1600" b="1" kern="1200">
                <a:solidFill>
                  <a:srgbClr val="000000"/>
                </a:solidFill>
                <a:effectLst/>
                <a:latin typeface="Montserrat"/>
                <a:ea typeface="Times New Roman" panose="02020603050405020304" pitchFamily="18" charset="0"/>
                <a:cs typeface="Times New Roman"/>
              </a:rPr>
              <a:t>QMHP</a:t>
            </a:r>
            <a:endParaRPr lang="en-US" sz="1200">
              <a:effectLst/>
              <a:latin typeface="Montserrat"/>
              <a:ea typeface="Times New Roman" panose="02020603050405020304" pitchFamily="18" charset="0"/>
              <a:cs typeface="Times New Roman"/>
            </a:endParaRPr>
          </a:p>
          <a:p>
            <a:pPr marL="0" marR="0" indent="0">
              <a:lnSpc>
                <a:spcPct val="90000"/>
              </a:lnSpc>
              <a:spcAft>
                <a:spcPts val="0"/>
              </a:spcAft>
              <a:buNone/>
            </a:pPr>
            <a:r>
              <a:rPr lang="en-US" kern="1200">
                <a:solidFill>
                  <a:srgbClr val="000000"/>
                </a:solidFill>
                <a:effectLst/>
                <a:latin typeface="Montserrat"/>
                <a:ea typeface="Times New Roman" panose="02020603050405020304" pitchFamily="18" charset="0"/>
                <a:cs typeface="Times New Roman"/>
              </a:rPr>
              <a:t>11. Violence Prevention-Community Support Team (VP-CST):</a:t>
            </a:r>
            <a:endParaRPr lang="en-US">
              <a:effectLst/>
              <a:latin typeface="Montserrat"/>
              <a:ea typeface="Times New Roman" panose="02020603050405020304" pitchFamily="18" charset="0"/>
              <a:cs typeface="Times New Roman"/>
            </a:endParaRPr>
          </a:p>
          <a:p>
            <a:pPr marL="1143000" marR="0" lvl="2" indent="-228600">
              <a:lnSpc>
                <a:spcPct val="90000"/>
              </a:lnSpc>
              <a:spcBef>
                <a:spcPts val="0"/>
              </a:spcBef>
              <a:spcAft>
                <a:spcPts val="0"/>
              </a:spcAft>
              <a:buFont typeface="Arial" panose="020B0604020202020204" pitchFamily="34" charset="0"/>
              <a:buChar char="•"/>
              <a:tabLst>
                <a:tab pos="1371600" algn="l"/>
              </a:tabLst>
            </a:pPr>
            <a:r>
              <a:rPr lang="en-US" sz="1600" kern="1200">
                <a:solidFill>
                  <a:srgbClr val="000000"/>
                </a:solidFill>
                <a:effectLst/>
                <a:latin typeface="Montserrat"/>
                <a:ea typeface="Times New Roman" panose="02020603050405020304" pitchFamily="18" charset="0"/>
                <a:cs typeface="Times New Roman"/>
              </a:rPr>
              <a:t>Trauma-informed therapeutic interventions and supports focused on reducing traumatic stress symptoms and increasing community functioning for individuals who have experienced chronic exposure to firearm violence</a:t>
            </a:r>
            <a:endParaRPr lang="en-US" sz="1200">
              <a:effectLst/>
              <a:latin typeface="Montserrat"/>
              <a:ea typeface="Times New Roman" panose="02020603050405020304" pitchFamily="18" charset="0"/>
              <a:cs typeface="Times New Roman"/>
            </a:endParaRPr>
          </a:p>
          <a:p>
            <a:pPr lvl="2">
              <a:spcBef>
                <a:spcPts val="0"/>
              </a:spcBef>
              <a:tabLst>
                <a:tab pos="1371600" algn="l"/>
              </a:tabLst>
            </a:pPr>
            <a:r>
              <a:rPr lang="en-US" sz="1600" kern="1200">
                <a:solidFill>
                  <a:srgbClr val="000000"/>
                </a:solidFill>
                <a:effectLst/>
                <a:latin typeface="Montserrat"/>
                <a:ea typeface="Times New Roman" panose="02020603050405020304" pitchFamily="18" charset="0"/>
                <a:cs typeface="Times New Roman"/>
              </a:rPr>
              <a:t>By a </a:t>
            </a:r>
            <a:r>
              <a:rPr lang="en-US" sz="1600" b="1" kern="1200">
                <a:solidFill>
                  <a:srgbClr val="C00000"/>
                </a:solidFill>
                <a:effectLst/>
                <a:latin typeface="Montserrat"/>
                <a:ea typeface="Times New Roman" panose="02020603050405020304" pitchFamily="18" charset="0"/>
                <a:cs typeface="Times New Roman"/>
              </a:rPr>
              <a:t>team </a:t>
            </a:r>
            <a:r>
              <a:rPr lang="en-US" sz="1600" kern="1200">
                <a:solidFill>
                  <a:srgbClr val="000000"/>
                </a:solidFill>
                <a:effectLst/>
                <a:latin typeface="Montserrat"/>
                <a:ea typeface="Times New Roman" panose="02020603050405020304" pitchFamily="18" charset="0"/>
                <a:cs typeface="Times New Roman"/>
              </a:rPr>
              <a:t>overseen by a</a:t>
            </a:r>
            <a:r>
              <a:rPr lang="en-US">
                <a:solidFill>
                  <a:srgbClr val="000000"/>
                </a:solidFill>
                <a:latin typeface="Montserrat"/>
                <a:ea typeface="Times New Roman" panose="02020603050405020304" pitchFamily="18" charset="0"/>
                <a:cs typeface="Times New Roman"/>
              </a:rPr>
              <a:t> </a:t>
            </a:r>
            <a:r>
              <a:rPr lang="en-US" b="1">
                <a:solidFill>
                  <a:srgbClr val="000000"/>
                </a:solidFill>
                <a:latin typeface="Montserrat"/>
                <a:ea typeface="Times New Roman" panose="02020603050405020304" pitchFamily="18" charset="0"/>
                <a:cs typeface="Times New Roman"/>
              </a:rPr>
              <a:t>QMHP</a:t>
            </a:r>
            <a:endParaRPr lang="en-US">
              <a:effectLst/>
              <a:latin typeface="Montserrat"/>
              <a:ea typeface="Times New Roman" panose="02020603050405020304" pitchFamily="18" charset="0"/>
              <a:cs typeface="Times New Roman"/>
            </a:endParaRPr>
          </a:p>
          <a:p>
            <a:pPr marL="1143000" marR="0" lvl="2" indent="-228600">
              <a:lnSpc>
                <a:spcPct val="90000"/>
              </a:lnSpc>
              <a:spcBef>
                <a:spcPts val="0"/>
              </a:spcBef>
              <a:spcAft>
                <a:spcPts val="0"/>
              </a:spcAft>
              <a:buFont typeface="Arial" panose="020B0604020202020204" pitchFamily="34" charset="0"/>
              <a:buChar char="•"/>
              <a:tabLst>
                <a:tab pos="1371600" algn="l"/>
              </a:tabLst>
            </a:pPr>
            <a:r>
              <a:rPr lang="en-US" sz="1600" kern="1200">
                <a:solidFill>
                  <a:srgbClr val="000000"/>
                </a:solidFill>
                <a:effectLst/>
                <a:latin typeface="Montserrat"/>
                <a:ea typeface="Times New Roman" panose="02020603050405020304" pitchFamily="18" charset="0"/>
                <a:cs typeface="Times New Roman"/>
              </a:rPr>
              <a:t>By staff who meet the qualifications of a </a:t>
            </a:r>
            <a:r>
              <a:rPr lang="en-US" sz="1600" b="1" kern="1200">
                <a:solidFill>
                  <a:srgbClr val="000000"/>
                </a:solidFill>
                <a:effectLst/>
                <a:latin typeface="Montserrat"/>
                <a:ea typeface="Times New Roman" panose="02020603050405020304" pitchFamily="18" charset="0"/>
                <a:cs typeface="Times New Roman"/>
              </a:rPr>
              <a:t>PSW, RSA, </a:t>
            </a:r>
            <a:r>
              <a:rPr lang="en-US" sz="1600" b="1" kern="1200">
                <a:solidFill>
                  <a:srgbClr val="C00000"/>
                </a:solidFill>
                <a:effectLst/>
                <a:latin typeface="Montserrat"/>
                <a:ea typeface="Times New Roman" panose="02020603050405020304" pitchFamily="18" charset="0"/>
                <a:cs typeface="Times New Roman"/>
              </a:rPr>
              <a:t>MHP</a:t>
            </a:r>
            <a:r>
              <a:rPr lang="en-US" sz="1600" b="1" kern="1200">
                <a:solidFill>
                  <a:srgbClr val="000000"/>
                </a:solidFill>
                <a:effectLst/>
                <a:latin typeface="Montserrat"/>
                <a:ea typeface="Times New Roman" panose="02020603050405020304" pitchFamily="18" charset="0"/>
                <a:cs typeface="Times New Roman"/>
              </a:rPr>
              <a:t>, QMHP, or LPHA</a:t>
            </a:r>
            <a:endParaRPr lang="en-US" sz="1200">
              <a:effectLst/>
              <a:latin typeface="Montserrat"/>
              <a:ea typeface="Times New Roman" panose="02020603050405020304" pitchFamily="18" charset="0"/>
              <a:cs typeface="Times New Roman"/>
            </a:endParaRPr>
          </a:p>
        </p:txBody>
      </p:sp>
      <p:sp>
        <p:nvSpPr>
          <p:cNvPr id="4" name="Text Placeholder 3">
            <a:extLst>
              <a:ext uri="{FF2B5EF4-FFF2-40B4-BE49-F238E27FC236}">
                <a16:creationId xmlns:a16="http://schemas.microsoft.com/office/drawing/2014/main" id="{E4CDDE2A-4672-1519-DA18-688C325C8F44}"/>
              </a:ext>
            </a:extLst>
          </p:cNvPr>
          <p:cNvSpPr>
            <a:spLocks noGrp="1"/>
          </p:cNvSpPr>
          <p:nvPr>
            <p:ph type="body" sz="quarter" idx="14"/>
          </p:nvPr>
        </p:nvSpPr>
        <p:spPr>
          <a:xfrm>
            <a:off x="746178" y="747679"/>
            <a:ext cx="10501312" cy="462013"/>
          </a:xfrm>
        </p:spPr>
        <p:txBody>
          <a:bodyPr vert="horz" lIns="91440" tIns="45720" rIns="91440" bIns="45720" rtlCol="0" anchor="t">
            <a:normAutofit/>
          </a:bodyPr>
          <a:lstStyle/>
          <a:p>
            <a:r>
              <a:rPr lang="en-US">
                <a:latin typeface="Montserrat SemiBold"/>
              </a:rPr>
              <a:t>Qualified Mental Health Services, p. 5</a:t>
            </a:r>
            <a:endParaRPr lang="en-US"/>
          </a:p>
        </p:txBody>
      </p:sp>
    </p:spTree>
    <p:extLst>
      <p:ext uri="{BB962C8B-B14F-4D97-AF65-F5344CB8AC3E}">
        <p14:creationId xmlns:p14="http://schemas.microsoft.com/office/powerpoint/2010/main" val="211380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DE4CC-B8DF-51E4-D966-6D4BBC67FA6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89054BC-8B2A-29B5-1882-06A410846A86}"/>
              </a:ext>
            </a:extLst>
          </p:cNvPr>
          <p:cNvSpPr>
            <a:spLocks noGrp="1"/>
          </p:cNvSpPr>
          <p:nvPr>
            <p:ph type="body" sz="quarter" idx="13"/>
          </p:nvPr>
        </p:nvSpPr>
        <p:spPr>
          <a:xfrm>
            <a:off x="836613" y="1343511"/>
            <a:ext cx="10501312" cy="4985100"/>
          </a:xfrm>
        </p:spPr>
        <p:txBody>
          <a:bodyPr vert="horz" lIns="91440" tIns="45720" rIns="91440" bIns="45720" rtlCol="0" anchor="t">
            <a:normAutofit fontScale="92500" lnSpcReduction="10000"/>
          </a:bodyPr>
          <a:lstStyle/>
          <a:p>
            <a:pPr marL="0" indent="0">
              <a:buNone/>
            </a:pPr>
            <a:r>
              <a:rPr lang="en-US">
                <a:latin typeface="Montserrat"/>
              </a:rPr>
              <a:t>12. Targeted Case Management (TCM):</a:t>
            </a:r>
            <a:endParaRPr lang="en-US"/>
          </a:p>
          <a:p>
            <a:pPr marL="0" indent="0">
              <a:buNone/>
            </a:pPr>
            <a:endParaRPr lang="en-US">
              <a:latin typeface="Montserrat"/>
            </a:endParaRPr>
          </a:p>
          <a:p>
            <a:pPr lvl="1"/>
            <a:r>
              <a:rPr lang="en-US">
                <a:latin typeface="Montserrat"/>
              </a:rPr>
              <a:t>Client-centered Consultation Case Management:</a:t>
            </a:r>
          </a:p>
          <a:p>
            <a:pPr lvl="2"/>
            <a:r>
              <a:rPr lang="en-US">
                <a:latin typeface="Montserrat"/>
              </a:rPr>
              <a:t>Client-specific professional communications among or between provider staff who are involved with service provision to the individual</a:t>
            </a:r>
          </a:p>
          <a:p>
            <a:pPr lvl="2"/>
            <a:r>
              <a:rPr lang="en-US">
                <a:latin typeface="Montserrat"/>
              </a:rPr>
              <a:t>By an </a:t>
            </a:r>
            <a:r>
              <a:rPr lang="en-US" b="1">
                <a:latin typeface="Montserrat"/>
              </a:rPr>
              <a:t>RSA, </a:t>
            </a:r>
            <a:r>
              <a:rPr lang="en-US" b="1">
                <a:solidFill>
                  <a:srgbClr val="C00000"/>
                </a:solidFill>
                <a:latin typeface="Montserrat"/>
              </a:rPr>
              <a:t>MHP</a:t>
            </a:r>
            <a:r>
              <a:rPr lang="en-US" b="1">
                <a:latin typeface="Montserrat"/>
              </a:rPr>
              <a:t>, QMHP or LPHA</a:t>
            </a:r>
          </a:p>
          <a:p>
            <a:pPr marL="914400" lvl="2" indent="0">
              <a:buNone/>
            </a:pPr>
            <a:endParaRPr lang="en-US" b="1"/>
          </a:p>
          <a:p>
            <a:pPr lvl="1"/>
            <a:r>
              <a:rPr lang="en-US">
                <a:latin typeface="Montserrat"/>
              </a:rPr>
              <a:t>Mental Health Case Management Services:</a:t>
            </a:r>
          </a:p>
          <a:p>
            <a:pPr lvl="2"/>
            <a:r>
              <a:rPr lang="en-US">
                <a:latin typeface="Montserrat"/>
              </a:rPr>
              <a:t>Assessment, planning, coordination and advocacy services</a:t>
            </a:r>
          </a:p>
          <a:p>
            <a:pPr lvl="2"/>
            <a:r>
              <a:rPr lang="en-US">
                <a:latin typeface="Montserrat"/>
              </a:rPr>
              <a:t>For individuals who need assistance with behavioral health, physical health, social, vocational, educational, housing, public income entitlements and other community services</a:t>
            </a:r>
          </a:p>
          <a:p>
            <a:pPr lvl="2"/>
            <a:r>
              <a:rPr lang="en-US">
                <a:latin typeface="Montserrat"/>
              </a:rPr>
              <a:t>By an </a:t>
            </a:r>
            <a:r>
              <a:rPr lang="en-US" b="1">
                <a:latin typeface="Montserrat"/>
              </a:rPr>
              <a:t>RSA, </a:t>
            </a:r>
            <a:r>
              <a:rPr lang="en-US" b="1">
                <a:solidFill>
                  <a:srgbClr val="C00000"/>
                </a:solidFill>
                <a:latin typeface="Montserrat"/>
              </a:rPr>
              <a:t>MHP</a:t>
            </a:r>
            <a:r>
              <a:rPr lang="en-US" b="1">
                <a:latin typeface="Montserrat"/>
              </a:rPr>
              <a:t>, QMHP or LPHA</a:t>
            </a:r>
          </a:p>
          <a:p>
            <a:pPr marL="914400" lvl="2" indent="0">
              <a:buNone/>
            </a:pPr>
            <a:endParaRPr lang="en-US"/>
          </a:p>
          <a:p>
            <a:pPr lvl="1"/>
            <a:r>
              <a:rPr lang="en-US">
                <a:latin typeface="Montserrat"/>
              </a:rPr>
              <a:t>Transition Linkage and Aftercare Case Management:</a:t>
            </a:r>
          </a:p>
          <a:p>
            <a:pPr lvl="2"/>
            <a:r>
              <a:rPr lang="en-US">
                <a:latin typeface="Montserrat"/>
              </a:rPr>
              <a:t>Assist in an effective transition in living arrangements including discharge from institutional settings, transition to adult services, and assisting the individual or the individual's family or caretaker with the transition.</a:t>
            </a:r>
          </a:p>
          <a:p>
            <a:pPr lvl="2"/>
            <a:r>
              <a:rPr lang="en-US">
                <a:latin typeface="Montserrat"/>
              </a:rPr>
              <a:t>By an</a:t>
            </a:r>
            <a:r>
              <a:rPr lang="en-US" b="1">
                <a:latin typeface="Montserrat"/>
              </a:rPr>
              <a:t> </a:t>
            </a:r>
            <a:r>
              <a:rPr lang="en-US" b="1">
                <a:solidFill>
                  <a:srgbClr val="C00000"/>
                </a:solidFill>
                <a:latin typeface="Montserrat"/>
              </a:rPr>
              <a:t>MHP</a:t>
            </a:r>
            <a:r>
              <a:rPr lang="en-US" b="1">
                <a:latin typeface="Montserrat"/>
              </a:rPr>
              <a:t>, QMHP or LPHA</a:t>
            </a:r>
            <a:endParaRPr lang="en-US">
              <a:latin typeface="Montserrat"/>
            </a:endParaRPr>
          </a:p>
          <a:p>
            <a:pPr marL="0" indent="0">
              <a:buNone/>
            </a:pPr>
            <a:r>
              <a:rPr lang="en-US">
                <a:latin typeface="Montserrat"/>
              </a:rPr>
              <a:t> </a:t>
            </a:r>
          </a:p>
        </p:txBody>
      </p:sp>
      <p:sp>
        <p:nvSpPr>
          <p:cNvPr id="4" name="Text Placeholder 3">
            <a:extLst>
              <a:ext uri="{FF2B5EF4-FFF2-40B4-BE49-F238E27FC236}">
                <a16:creationId xmlns:a16="http://schemas.microsoft.com/office/drawing/2014/main" id="{9ED66F00-4262-10AD-8065-47224A501D1D}"/>
              </a:ext>
            </a:extLst>
          </p:cNvPr>
          <p:cNvSpPr>
            <a:spLocks noGrp="1"/>
          </p:cNvSpPr>
          <p:nvPr>
            <p:ph type="body" sz="quarter" idx="14"/>
          </p:nvPr>
        </p:nvSpPr>
        <p:spPr>
          <a:xfrm>
            <a:off x="836613" y="688155"/>
            <a:ext cx="10501312" cy="462013"/>
          </a:xfrm>
        </p:spPr>
        <p:txBody>
          <a:bodyPr vert="horz" lIns="91440" tIns="45720" rIns="91440" bIns="45720" rtlCol="0" anchor="t">
            <a:normAutofit/>
          </a:bodyPr>
          <a:lstStyle/>
          <a:p>
            <a:r>
              <a:rPr lang="en-US">
                <a:latin typeface="Montserrat SemiBold"/>
              </a:rPr>
              <a:t>Qualified Mental Health Services, p. 6</a:t>
            </a:r>
            <a:endParaRPr lang="en-US"/>
          </a:p>
        </p:txBody>
      </p:sp>
    </p:spTree>
    <p:extLst>
      <p:ext uri="{BB962C8B-B14F-4D97-AF65-F5344CB8AC3E}">
        <p14:creationId xmlns:p14="http://schemas.microsoft.com/office/powerpoint/2010/main" val="3788248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36E871-6CDF-1B4B-96E3-8823E10BEB61}"/>
              </a:ext>
            </a:extLst>
          </p:cNvPr>
          <p:cNvSpPr>
            <a:spLocks noGrp="1"/>
          </p:cNvSpPr>
          <p:nvPr>
            <p:ph type="body" sz="quarter" idx="13"/>
          </p:nvPr>
        </p:nvSpPr>
        <p:spPr>
          <a:xfrm>
            <a:off x="494265" y="1117159"/>
            <a:ext cx="5582797" cy="5155691"/>
          </a:xfrm>
          <a:ln>
            <a:solidFill>
              <a:schemeClr val="tx1"/>
            </a:solidFill>
          </a:ln>
        </p:spPr>
        <p:txBody>
          <a:bodyPr vert="horz" lIns="91440" tIns="45720" rIns="91440" bIns="45720" rtlCol="0" anchor="t">
            <a:normAutofit/>
          </a:bodyPr>
          <a:lstStyle/>
          <a:p>
            <a:pPr marL="0" indent="0">
              <a:buNone/>
            </a:pPr>
            <a:r>
              <a:rPr lang="en-US">
                <a:latin typeface="Montserrat"/>
              </a:rPr>
              <a:t>Although CRSS's are MHP's, and Rule 140 allows MHP's to provide many different services, a CRSS </a:t>
            </a:r>
            <a:r>
              <a:rPr lang="en-US" i="1">
                <a:latin typeface="Montserrat"/>
              </a:rPr>
              <a:t>should </a:t>
            </a:r>
            <a:r>
              <a:rPr lang="en-US">
                <a:latin typeface="Montserrat"/>
              </a:rPr>
              <a:t>only be providing  non-clinical services, peer-based services. </a:t>
            </a:r>
          </a:p>
          <a:p>
            <a:pPr marL="0" indent="0">
              <a:buNone/>
            </a:pPr>
            <a:endParaRPr lang="en-US"/>
          </a:p>
          <a:p>
            <a:pPr marL="0" indent="0">
              <a:buNone/>
            </a:pPr>
            <a:r>
              <a:rPr lang="en-US">
                <a:latin typeface="Montserrat"/>
              </a:rPr>
              <a:t>When assigning tasks to a CRSS, ask yourself...</a:t>
            </a:r>
            <a:endParaRPr lang="en-US"/>
          </a:p>
          <a:p>
            <a:pPr marL="457200" indent="-457200">
              <a:buAutoNum type="arabicPeriod"/>
            </a:pPr>
            <a:r>
              <a:rPr lang="en-US">
                <a:latin typeface="Montserrat"/>
              </a:rPr>
              <a:t>Does it align with the Core Values of Peer Support?</a:t>
            </a:r>
          </a:p>
          <a:p>
            <a:pPr marL="457200" indent="-457200">
              <a:buAutoNum type="arabicPeriod"/>
            </a:pPr>
            <a:r>
              <a:rPr lang="en-US">
                <a:latin typeface="Montserrat"/>
              </a:rPr>
              <a:t>Does it align with the National Practice Guidelines for Peer Specialists?</a:t>
            </a:r>
          </a:p>
          <a:p>
            <a:pPr marL="457200" indent="-457200">
              <a:buAutoNum type="arabicPeriod"/>
            </a:pPr>
            <a:r>
              <a:rPr lang="en-US">
                <a:latin typeface="Montserrat"/>
              </a:rPr>
              <a:t>Does it align with the CRSS Code of Ethics?</a:t>
            </a:r>
            <a:endParaRPr lang="en-US"/>
          </a:p>
        </p:txBody>
      </p:sp>
      <p:pic>
        <p:nvPicPr>
          <p:cNvPr id="5" name="Picture 4" descr="77,200+ Peer Support Stock Illustrations, Royalty-Free Vector Graphics &amp; Clip  Art - iStock">
            <a:extLst>
              <a:ext uri="{FF2B5EF4-FFF2-40B4-BE49-F238E27FC236}">
                <a16:creationId xmlns:a16="http://schemas.microsoft.com/office/drawing/2014/main" id="{FA03A654-0405-1D54-09AE-1B3D355E937D}"/>
              </a:ext>
            </a:extLst>
          </p:cNvPr>
          <p:cNvPicPr>
            <a:picLocks noChangeAspect="1"/>
          </p:cNvPicPr>
          <p:nvPr/>
        </p:nvPicPr>
        <p:blipFill>
          <a:blip r:embed="rId3"/>
          <a:stretch>
            <a:fillRect/>
          </a:stretch>
        </p:blipFill>
        <p:spPr>
          <a:xfrm>
            <a:off x="6693176" y="1121741"/>
            <a:ext cx="4625561" cy="4625561"/>
          </a:xfrm>
          <a:prstGeom prst="rect">
            <a:avLst/>
          </a:prstGeom>
        </p:spPr>
      </p:pic>
    </p:spTree>
    <p:extLst>
      <p:ext uri="{BB962C8B-B14F-4D97-AF65-F5344CB8AC3E}">
        <p14:creationId xmlns:p14="http://schemas.microsoft.com/office/powerpoint/2010/main" val="3655312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AC909D-8FDE-33F9-622A-A4DC341C7109}"/>
              </a:ext>
            </a:extLst>
          </p:cNvPr>
          <p:cNvSpPr>
            <a:spLocks noGrp="1"/>
          </p:cNvSpPr>
          <p:nvPr>
            <p:ph type="body" sz="quarter" idx="4294967295"/>
          </p:nvPr>
        </p:nvSpPr>
        <p:spPr>
          <a:xfrm>
            <a:off x="762000" y="2060575"/>
            <a:ext cx="10669656" cy="4583389"/>
          </a:xfrm>
        </p:spPr>
        <p:txBody>
          <a:bodyPr vert="horz" lIns="91440" tIns="45720" rIns="91440" bIns="45720" rtlCol="0" anchor="t">
            <a:noAutofit/>
          </a:bodyPr>
          <a:lstStyle/>
          <a:p>
            <a:pPr>
              <a:buFont typeface="Wingdings" panose="020B0604020202020204" pitchFamily="34" charset="0"/>
              <a:buChar char="§"/>
            </a:pPr>
            <a:r>
              <a:rPr lang="en-US" sz="2000">
                <a:latin typeface="Montserrat"/>
                <a:cs typeface="Arial"/>
              </a:rPr>
              <a:t>Support an individual in developing SMART Goals</a:t>
            </a:r>
            <a:endParaRPr lang="en-US" sz="2000"/>
          </a:p>
          <a:p>
            <a:pPr>
              <a:buFont typeface="Wingdings" panose="020B0604020202020204" pitchFamily="34" charset="0"/>
              <a:buChar char="§"/>
            </a:pPr>
            <a:r>
              <a:rPr lang="en-US" sz="2000">
                <a:latin typeface="Montserrat"/>
                <a:cs typeface="Arial"/>
              </a:rPr>
              <a:t>Support an individual in developing a safety plan during crisis intervention</a:t>
            </a:r>
          </a:p>
          <a:p>
            <a:pPr>
              <a:buFont typeface="Wingdings" panose="020B0604020202020204" pitchFamily="34" charset="0"/>
              <a:buChar char="§"/>
            </a:pPr>
            <a:r>
              <a:rPr lang="en-US" sz="2000">
                <a:latin typeface="Montserrat"/>
                <a:cs typeface="Arial"/>
              </a:rPr>
              <a:t>Assist an individual with applying for SSDI (Social Security Disability Insurance)</a:t>
            </a:r>
          </a:p>
          <a:p>
            <a:pPr>
              <a:buFont typeface="Wingdings" panose="020B0604020202020204" pitchFamily="34" charset="0"/>
              <a:buChar char="§"/>
            </a:pPr>
            <a:r>
              <a:rPr lang="en-US" sz="2000">
                <a:latin typeface="Montserrat"/>
                <a:cs typeface="Arial"/>
              </a:rPr>
              <a:t>Accompany an individual to medical appointments </a:t>
            </a:r>
          </a:p>
          <a:p>
            <a:pPr>
              <a:buFont typeface="Wingdings" panose="020B0604020202020204" pitchFamily="34" charset="0"/>
              <a:buChar char="§"/>
            </a:pPr>
            <a:r>
              <a:rPr lang="en-US" sz="2000">
                <a:latin typeface="Montserrat"/>
                <a:cs typeface="Arial"/>
              </a:rPr>
              <a:t>Help an individual create shopping list for a healthier lifestyle and accompany them to the grocery store</a:t>
            </a:r>
          </a:p>
          <a:p>
            <a:pPr>
              <a:buFont typeface="Wingdings" panose="020B0604020202020204" pitchFamily="34" charset="0"/>
              <a:buChar char="§"/>
            </a:pPr>
            <a:r>
              <a:rPr lang="en-US" sz="2000">
                <a:latin typeface="Montserrat"/>
                <a:cs typeface="Arial"/>
              </a:rPr>
              <a:t>Practice self-advocacy skills with individuals who may need to request accommodations at their work or school</a:t>
            </a:r>
          </a:p>
          <a:p>
            <a:pPr>
              <a:buFont typeface="Wingdings" panose="020B0604020202020204" pitchFamily="34" charset="0"/>
              <a:buChar char="§"/>
            </a:pPr>
            <a:r>
              <a:rPr lang="en-US" sz="2000">
                <a:latin typeface="Montserrat"/>
                <a:cs typeface="Arial"/>
              </a:rPr>
              <a:t>Meet with an individual to discuss boundaries with staff and others</a:t>
            </a:r>
            <a:endParaRPr lang="en-US" sz="2000">
              <a:cs typeface="Arial"/>
            </a:endParaRPr>
          </a:p>
          <a:p>
            <a:pPr>
              <a:buFont typeface="Wingdings" panose="020B0604020202020204" pitchFamily="34" charset="0"/>
              <a:buChar char="§"/>
            </a:pPr>
            <a:r>
              <a:rPr lang="en-US" sz="2000">
                <a:latin typeface="Montserrat"/>
                <a:cs typeface="Arial"/>
              </a:rPr>
              <a:t>Offer to share a relevant portion of their recovery story </a:t>
            </a:r>
            <a:endParaRPr lang="en-US" sz="2000">
              <a:cs typeface="Arial"/>
            </a:endParaRPr>
          </a:p>
          <a:p>
            <a:pPr>
              <a:buFont typeface="Wingdings" panose="020B0604020202020204" pitchFamily="34" charset="0"/>
              <a:buChar char="§"/>
            </a:pPr>
            <a:endParaRPr lang="en-US" sz="1400">
              <a:cs typeface="Arial"/>
            </a:endParaRPr>
          </a:p>
        </p:txBody>
      </p:sp>
      <p:sp>
        <p:nvSpPr>
          <p:cNvPr id="4" name="Text Placeholder 3">
            <a:extLst>
              <a:ext uri="{FF2B5EF4-FFF2-40B4-BE49-F238E27FC236}">
                <a16:creationId xmlns:a16="http://schemas.microsoft.com/office/drawing/2014/main" id="{03C853FC-0EC5-A665-12B3-E736A0F14D8C}"/>
              </a:ext>
            </a:extLst>
          </p:cNvPr>
          <p:cNvSpPr>
            <a:spLocks noGrp="1"/>
          </p:cNvSpPr>
          <p:nvPr>
            <p:ph type="body" sz="quarter" idx="4294967295"/>
          </p:nvPr>
        </p:nvSpPr>
        <p:spPr>
          <a:xfrm>
            <a:off x="463826" y="776218"/>
            <a:ext cx="11250613" cy="940214"/>
          </a:xfrm>
          <a:ln>
            <a:solidFill>
              <a:srgbClr val="4472C4"/>
            </a:solidFill>
          </a:ln>
        </p:spPr>
        <p:txBody>
          <a:bodyPr vert="horz" lIns="91440" tIns="45720" rIns="91440" bIns="45720" rtlCol="0" anchor="ctr">
            <a:normAutofit/>
          </a:bodyPr>
          <a:lstStyle/>
          <a:p>
            <a:pPr marL="0" indent="0" algn="ctr">
              <a:buNone/>
            </a:pPr>
            <a:r>
              <a:rPr lang="en-US">
                <a:latin typeface="Montserrat SemiBold"/>
              </a:rPr>
              <a:t>Practical and Billable Tasks for Recovery Support Specialists</a:t>
            </a:r>
            <a:endParaRPr lang="en-US"/>
          </a:p>
        </p:txBody>
      </p:sp>
    </p:spTree>
    <p:extLst>
      <p:ext uri="{BB962C8B-B14F-4D97-AF65-F5344CB8AC3E}">
        <p14:creationId xmlns:p14="http://schemas.microsoft.com/office/powerpoint/2010/main" val="1136405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CBB3-1001-4AA3-A2FB-3551FAED3F1A}"/>
              </a:ext>
            </a:extLst>
          </p:cNvPr>
          <p:cNvSpPr>
            <a:spLocks noGrp="1"/>
          </p:cNvSpPr>
          <p:nvPr>
            <p:ph type="title"/>
          </p:nvPr>
        </p:nvSpPr>
        <p:spPr/>
        <p:txBody>
          <a:bodyPr>
            <a:noAutofit/>
          </a:bodyPr>
          <a:lstStyle/>
          <a:p>
            <a:r>
              <a:rPr lang="en-US" sz="3200">
                <a:latin typeface="+mj-lt"/>
              </a:rPr>
              <a:t>Guidelines for Today’s Training</a:t>
            </a:r>
          </a:p>
        </p:txBody>
      </p:sp>
      <p:sp>
        <p:nvSpPr>
          <p:cNvPr id="3" name="Content Placeholder 2">
            <a:extLst>
              <a:ext uri="{FF2B5EF4-FFF2-40B4-BE49-F238E27FC236}">
                <a16:creationId xmlns:a16="http://schemas.microsoft.com/office/drawing/2014/main" id="{3495C5D5-1BD6-42D2-8926-D60F233512DA}"/>
              </a:ext>
            </a:extLst>
          </p:cNvPr>
          <p:cNvSpPr>
            <a:spLocks noGrp="1"/>
          </p:cNvSpPr>
          <p:nvPr>
            <p:ph type="body" sz="quarter" idx="13"/>
          </p:nvPr>
        </p:nvSpPr>
        <p:spPr>
          <a:xfrm>
            <a:off x="5666982" y="1565560"/>
            <a:ext cx="6317673" cy="4272898"/>
          </a:xfrm>
        </p:spPr>
        <p:txBody>
          <a:bodyPr>
            <a:normAutofit/>
          </a:bodyPr>
          <a:lstStyle/>
          <a:p>
            <a:pPr marL="0" marR="0" lvl="0" indent="-342900" defTabSz="457200">
              <a:spcBef>
                <a:spcPts val="0"/>
              </a:spcBef>
              <a:spcAft>
                <a:spcPts val="0"/>
              </a:spcAft>
              <a:buFont typeface="Symbol" panose="05050102010706020507" pitchFamily="18" charset="2"/>
              <a:buChar char=""/>
            </a:pPr>
            <a:r>
              <a:rPr lang="en-US" sz="3200">
                <a:latin typeface="+mn-lt"/>
              </a:rPr>
              <a:t>Keep an open mind about varying perspectives.</a:t>
            </a:r>
          </a:p>
          <a:p>
            <a:pPr marL="0" marR="0" lvl="0" indent="-342900" defTabSz="457200">
              <a:spcBef>
                <a:spcPts val="0"/>
              </a:spcBef>
              <a:spcAft>
                <a:spcPts val="0"/>
              </a:spcAft>
              <a:buFont typeface="Symbol" panose="05050102010706020507" pitchFamily="18" charset="2"/>
              <a:buChar char=""/>
            </a:pPr>
            <a:endParaRPr lang="en-US" sz="3200">
              <a:latin typeface="+mn-lt"/>
            </a:endParaRPr>
          </a:p>
          <a:p>
            <a:pPr marL="0" marR="0" lvl="0" indent="-342900" defTabSz="457200">
              <a:spcBef>
                <a:spcPts val="0"/>
              </a:spcBef>
              <a:spcAft>
                <a:spcPts val="0"/>
              </a:spcAft>
              <a:buFont typeface="Symbol" panose="05050102010706020507" pitchFamily="18" charset="2"/>
              <a:buChar char=""/>
            </a:pPr>
            <a:r>
              <a:rPr lang="en-US" sz="3200">
                <a:latin typeface="+mn-lt"/>
              </a:rPr>
              <a:t>All speakers will use person-first language, referring to people as people not labels.</a:t>
            </a:r>
          </a:p>
          <a:p>
            <a:pPr marL="0" marR="0" lvl="0" indent="0" defTabSz="457200">
              <a:spcBef>
                <a:spcPts val="0"/>
              </a:spcBef>
              <a:spcAft>
                <a:spcPts val="0"/>
              </a:spcAft>
              <a:buNone/>
            </a:pPr>
            <a:r>
              <a:rPr lang="en-US" sz="3200">
                <a:latin typeface="+mn-lt"/>
              </a:rPr>
              <a:t> </a:t>
            </a:r>
          </a:p>
          <a:p>
            <a:pPr marL="0" marR="0" lvl="0" indent="-342900" defTabSz="457200">
              <a:spcBef>
                <a:spcPts val="0"/>
              </a:spcBef>
              <a:spcAft>
                <a:spcPts val="0"/>
              </a:spcAft>
              <a:buFont typeface="Symbol" panose="05050102010706020507" pitchFamily="18" charset="2"/>
              <a:buChar char=""/>
            </a:pPr>
            <a:r>
              <a:rPr lang="en-US" sz="3200">
                <a:latin typeface="+mn-lt"/>
              </a:rPr>
              <a:t>All acronyms will be spelled out and defined. </a:t>
            </a:r>
          </a:p>
          <a:p>
            <a:endParaRPr lang="en-US"/>
          </a:p>
        </p:txBody>
      </p:sp>
      <p:pic>
        <p:nvPicPr>
          <p:cNvPr id="6" name="Picture 5" descr="A close up of a device&#10;&#10;Description automatically generated">
            <a:extLst>
              <a:ext uri="{FF2B5EF4-FFF2-40B4-BE49-F238E27FC236}">
                <a16:creationId xmlns:a16="http://schemas.microsoft.com/office/drawing/2014/main" id="{8A727320-92B8-4BFB-8FAE-2B2718B7919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8549" r="19615" b="1"/>
          <a:stretch/>
        </p:blipFill>
        <p:spPr>
          <a:xfrm>
            <a:off x="90516" y="825403"/>
            <a:ext cx="5329713" cy="5753213"/>
          </a:xfrm>
          <a:prstGeom prst="rect">
            <a:avLst/>
          </a:prstGeom>
        </p:spPr>
      </p:pic>
    </p:spTree>
    <p:extLst>
      <p:ext uri="{BB962C8B-B14F-4D97-AF65-F5344CB8AC3E}">
        <p14:creationId xmlns:p14="http://schemas.microsoft.com/office/powerpoint/2010/main" val="1067916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2200F-AB27-DE6A-6013-4ACCC912B89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FBA0AAC-8F48-0F17-2A67-5CFA3BAE5F8A}"/>
              </a:ext>
            </a:extLst>
          </p:cNvPr>
          <p:cNvSpPr>
            <a:spLocks noGrp="1"/>
          </p:cNvSpPr>
          <p:nvPr>
            <p:ph type="body" sz="quarter" idx="4294967295"/>
          </p:nvPr>
        </p:nvSpPr>
        <p:spPr>
          <a:xfrm>
            <a:off x="762000" y="2060575"/>
            <a:ext cx="10669656" cy="4583389"/>
          </a:xfrm>
        </p:spPr>
        <p:txBody>
          <a:bodyPr vert="horz" lIns="91440" tIns="45720" rIns="91440" bIns="45720" rtlCol="0" anchor="t">
            <a:noAutofit/>
          </a:bodyPr>
          <a:lstStyle/>
          <a:p>
            <a:pPr>
              <a:buFont typeface="Wingdings" panose="020B0604020202020204" pitchFamily="34" charset="0"/>
              <a:buChar char="§"/>
            </a:pPr>
            <a:endParaRPr lang="en-US" sz="2000">
              <a:cs typeface="Arial"/>
            </a:endParaRPr>
          </a:p>
          <a:p>
            <a:pPr>
              <a:buFont typeface="Wingdings" panose="020B0604020202020204" pitchFamily="34" charset="0"/>
              <a:buChar char="§"/>
            </a:pPr>
            <a:endParaRPr lang="en-US" sz="1400">
              <a:cs typeface="Arial"/>
            </a:endParaRPr>
          </a:p>
        </p:txBody>
      </p:sp>
      <p:sp>
        <p:nvSpPr>
          <p:cNvPr id="4" name="Text Placeholder 3">
            <a:extLst>
              <a:ext uri="{FF2B5EF4-FFF2-40B4-BE49-F238E27FC236}">
                <a16:creationId xmlns:a16="http://schemas.microsoft.com/office/drawing/2014/main" id="{F1FECF9B-752A-86ED-6FE9-65719DA0BBE1}"/>
              </a:ext>
            </a:extLst>
          </p:cNvPr>
          <p:cNvSpPr>
            <a:spLocks noGrp="1"/>
          </p:cNvSpPr>
          <p:nvPr>
            <p:ph type="body" sz="quarter" idx="4294967295"/>
          </p:nvPr>
        </p:nvSpPr>
        <p:spPr>
          <a:xfrm>
            <a:off x="463826" y="776218"/>
            <a:ext cx="11250613" cy="940214"/>
          </a:xfrm>
          <a:ln>
            <a:solidFill>
              <a:srgbClr val="4472C4"/>
            </a:solidFill>
          </a:ln>
        </p:spPr>
        <p:txBody>
          <a:bodyPr vert="horz" lIns="91440" tIns="45720" rIns="91440" bIns="45720" rtlCol="0" anchor="ctr">
            <a:normAutofit/>
          </a:bodyPr>
          <a:lstStyle/>
          <a:p>
            <a:pPr marL="0" indent="0" algn="ctr">
              <a:buNone/>
            </a:pPr>
            <a:r>
              <a:rPr lang="en-US">
                <a:latin typeface="Montserrat SemiBold"/>
              </a:rPr>
              <a:t>Practical and Billable Tasks for Recovery Support Specialists</a:t>
            </a:r>
            <a:endParaRPr lang="en-US"/>
          </a:p>
        </p:txBody>
      </p:sp>
      <p:sp>
        <p:nvSpPr>
          <p:cNvPr id="9" name="TextBox 8">
            <a:extLst>
              <a:ext uri="{FF2B5EF4-FFF2-40B4-BE49-F238E27FC236}">
                <a16:creationId xmlns:a16="http://schemas.microsoft.com/office/drawing/2014/main" id="{A8662A14-91C3-B24E-2834-17E47FEA3D38}"/>
              </a:ext>
            </a:extLst>
          </p:cNvPr>
          <p:cNvSpPr txBox="1"/>
          <p:nvPr/>
        </p:nvSpPr>
        <p:spPr>
          <a:xfrm>
            <a:off x="463828" y="2203174"/>
            <a:ext cx="11418953" cy="4408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nSpc>
                <a:spcPts val="1500"/>
              </a:lnSpc>
              <a:buFont typeface="Wingdings,Sans-Serif"/>
              <a:buChar char="§"/>
            </a:pPr>
            <a:endParaRPr lang="en-US">
              <a:latin typeface="Montserrat"/>
              <a:ea typeface="Arial"/>
              <a:cs typeface="Arial"/>
            </a:endParaRPr>
          </a:p>
          <a:p>
            <a:pPr marL="228600" indent="-228600">
              <a:lnSpc>
                <a:spcPts val="1500"/>
              </a:lnSpc>
              <a:buFont typeface="Wingdings,Sans-Serif"/>
              <a:buChar char="§"/>
            </a:pPr>
            <a:r>
              <a:rPr lang="en-US" sz="2000">
                <a:latin typeface="Montserrat"/>
                <a:ea typeface="+mn-lt"/>
                <a:cs typeface="+mn-lt"/>
              </a:rPr>
              <a:t>Support an individual to contact their provider to discuss concerns with their medication.</a:t>
            </a:r>
          </a:p>
          <a:p>
            <a:pPr>
              <a:lnSpc>
                <a:spcPts val="1500"/>
              </a:lnSpc>
            </a:pPr>
            <a:endParaRPr lang="en-US" sz="2000">
              <a:latin typeface="Century Gothic" panose="020F0302020204030204"/>
              <a:ea typeface="Arial"/>
              <a:cs typeface="Arial"/>
            </a:endParaRPr>
          </a:p>
          <a:p>
            <a:pPr marL="228600" indent="-228600">
              <a:lnSpc>
                <a:spcPts val="1500"/>
              </a:lnSpc>
              <a:buFont typeface="Wingdings,Sans-Serif"/>
              <a:buChar char="§"/>
            </a:pPr>
            <a:r>
              <a:rPr lang="en-US" sz="2000">
                <a:latin typeface="Montserrat"/>
                <a:ea typeface="Arial"/>
                <a:cs typeface="Arial"/>
              </a:rPr>
              <a:t>Organize and lead peer support groups including WRAP</a:t>
            </a:r>
            <a:r>
              <a:rPr lang="en-US" sz="2000">
                <a:ea typeface="+mn-lt"/>
                <a:cs typeface="+mn-lt"/>
              </a:rPr>
              <a:t>®</a:t>
            </a:r>
            <a:r>
              <a:rPr lang="en-US" sz="2000">
                <a:latin typeface="Montserrat"/>
                <a:ea typeface="Arial"/>
                <a:cs typeface="Arial"/>
              </a:rPr>
              <a:t> (Wellness Recovery Action Plan)</a:t>
            </a:r>
            <a:endParaRPr lang="en-US" sz="2000"/>
          </a:p>
          <a:p>
            <a:pPr marL="228600" lvl="0" indent="-228600">
              <a:lnSpc>
                <a:spcPts val="1500"/>
              </a:lnSpc>
              <a:buFont typeface="Wingdings,Sans-Serif"/>
              <a:buChar char="§"/>
            </a:pPr>
            <a:endParaRPr lang="en-US" sz="2000" baseline="0">
              <a:latin typeface="Montserrat"/>
              <a:ea typeface="Arial"/>
              <a:cs typeface="Arial"/>
            </a:endParaRPr>
          </a:p>
          <a:p>
            <a:pPr marL="228600" indent="-228600">
              <a:lnSpc>
                <a:spcPts val="1500"/>
              </a:lnSpc>
              <a:buFont typeface="Wingdings,Sans-Serif"/>
              <a:buChar char="§"/>
            </a:pPr>
            <a:r>
              <a:rPr lang="en-US" sz="2000">
                <a:latin typeface="Montserrat"/>
                <a:ea typeface="Arial"/>
                <a:cs typeface="Arial"/>
              </a:rPr>
              <a:t>Host a support group for family members of individuals in recovery </a:t>
            </a:r>
          </a:p>
          <a:p>
            <a:pPr marL="228600" indent="-228600">
              <a:lnSpc>
                <a:spcPts val="1500"/>
              </a:lnSpc>
              <a:buFont typeface="Wingdings,Sans-Serif"/>
              <a:buChar char="§"/>
            </a:pPr>
            <a:endParaRPr lang="en-US" sz="2000">
              <a:latin typeface="Montserrat"/>
              <a:ea typeface="Arial"/>
              <a:cs typeface="Arial"/>
            </a:endParaRPr>
          </a:p>
          <a:p>
            <a:pPr marL="228600" indent="-228600">
              <a:lnSpc>
                <a:spcPts val="1500"/>
              </a:lnSpc>
              <a:buFont typeface="Wingdings,Sans-Serif"/>
              <a:buChar char="§"/>
            </a:pPr>
            <a:r>
              <a:rPr lang="en-US" sz="2000">
                <a:latin typeface="Montserrat"/>
                <a:ea typeface="Arial"/>
                <a:cs typeface="Arial"/>
              </a:rPr>
              <a:t>Assist an individual in completing a Psychiatric Advanced Directive (PAD) following a recent hospitalization</a:t>
            </a:r>
          </a:p>
          <a:p>
            <a:pPr marL="228600" indent="-228600">
              <a:lnSpc>
                <a:spcPts val="1500"/>
              </a:lnSpc>
              <a:buFont typeface="Wingdings,Sans-Serif"/>
              <a:buChar char="§"/>
            </a:pPr>
            <a:endParaRPr lang="en-US" sz="2000">
              <a:latin typeface="Montserrat"/>
              <a:ea typeface="Arial"/>
              <a:cs typeface="Arial"/>
            </a:endParaRPr>
          </a:p>
          <a:p>
            <a:pPr marL="228600" indent="-228600">
              <a:lnSpc>
                <a:spcPts val="1500"/>
              </a:lnSpc>
              <a:buFont typeface="Wingdings,Sans-Serif"/>
              <a:buChar char="§"/>
            </a:pPr>
            <a:r>
              <a:rPr lang="en-US" sz="2000">
                <a:latin typeface="Montserrat"/>
                <a:ea typeface="Arial"/>
                <a:cs typeface="Arial"/>
              </a:rPr>
              <a:t>Assist an individual with literacy challenges with completing a housing application </a:t>
            </a:r>
          </a:p>
          <a:p>
            <a:pPr marL="228600" indent="-228600">
              <a:lnSpc>
                <a:spcPts val="1500"/>
              </a:lnSpc>
              <a:buFont typeface="Wingdings,Sans-Serif"/>
              <a:buChar char="§"/>
            </a:pPr>
            <a:endParaRPr lang="en-US" sz="2000">
              <a:latin typeface="Montserrat"/>
              <a:ea typeface="Arial"/>
              <a:cs typeface="Arial"/>
            </a:endParaRPr>
          </a:p>
          <a:p>
            <a:pPr marL="228600" indent="-228600">
              <a:lnSpc>
                <a:spcPts val="1500"/>
              </a:lnSpc>
              <a:buFont typeface="Wingdings,Sans-Serif"/>
              <a:buChar char="§"/>
            </a:pPr>
            <a:r>
              <a:rPr lang="en-US" sz="2000">
                <a:latin typeface="Montserrat"/>
                <a:ea typeface="Arial"/>
                <a:cs typeface="Arial"/>
              </a:rPr>
              <a:t>Review and practice coping skills with individuals experiencing mental health and/or substance use challenges</a:t>
            </a:r>
          </a:p>
          <a:p>
            <a:pPr marL="228600" indent="-228600">
              <a:lnSpc>
                <a:spcPts val="1500"/>
              </a:lnSpc>
              <a:buFont typeface="Wingdings,Sans-Serif"/>
              <a:buChar char="§"/>
            </a:pPr>
            <a:endParaRPr lang="en-US" sz="2000">
              <a:latin typeface="Montserrat"/>
              <a:ea typeface="Arial"/>
              <a:cs typeface="Arial"/>
            </a:endParaRPr>
          </a:p>
          <a:p>
            <a:pPr marL="228600" indent="-228600">
              <a:lnSpc>
                <a:spcPts val="1500"/>
              </a:lnSpc>
              <a:buFont typeface="Wingdings,Sans-Serif"/>
              <a:buChar char="§"/>
            </a:pPr>
            <a:r>
              <a:rPr lang="en-US" sz="2000">
                <a:latin typeface="Montserrat"/>
                <a:ea typeface="Arial"/>
                <a:cs typeface="Arial"/>
              </a:rPr>
              <a:t>Review and provide individuals information on local support and resources available to support their wellness</a:t>
            </a:r>
          </a:p>
          <a:p>
            <a:pPr marL="228600" indent="-228600">
              <a:lnSpc>
                <a:spcPts val="1500"/>
              </a:lnSpc>
              <a:buFont typeface="Wingdings,Sans-Serif"/>
              <a:buChar char="§"/>
            </a:pPr>
            <a:endParaRPr lang="en-US">
              <a:latin typeface="Montserrat"/>
              <a:ea typeface="Arial"/>
              <a:cs typeface="Arial"/>
            </a:endParaRPr>
          </a:p>
          <a:p>
            <a:pPr marL="228600" indent="-228600">
              <a:lnSpc>
                <a:spcPts val="1500"/>
              </a:lnSpc>
              <a:buFont typeface="Wingdings,Sans-Serif"/>
              <a:buChar char="§"/>
            </a:pPr>
            <a:endParaRPr lang="en-US">
              <a:latin typeface="Montserrat"/>
              <a:ea typeface="Arial"/>
              <a:cs typeface="Arial"/>
            </a:endParaRPr>
          </a:p>
          <a:p>
            <a:endParaRPr lang="en-US">
              <a:latin typeface="Century Gothic" panose="020F0302020204030204"/>
              <a:ea typeface="Arial"/>
              <a:cs typeface="Arial"/>
            </a:endParaRPr>
          </a:p>
        </p:txBody>
      </p:sp>
    </p:spTree>
    <p:extLst>
      <p:ext uri="{BB962C8B-B14F-4D97-AF65-F5344CB8AC3E}">
        <p14:creationId xmlns:p14="http://schemas.microsoft.com/office/powerpoint/2010/main" val="730109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D86796-09FB-672B-640C-1B015B4F50A3}"/>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52" name="Freeform: Shape 5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57" name="Freeform: Shape 5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 Placeholder 3">
            <a:extLst>
              <a:ext uri="{FF2B5EF4-FFF2-40B4-BE49-F238E27FC236}">
                <a16:creationId xmlns:a16="http://schemas.microsoft.com/office/drawing/2014/main" id="{D7EA1360-8A06-B7F6-6574-56F34149218F}"/>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lvl="0" algn="ctr">
              <a:defRPr/>
            </a:pPr>
            <a:r>
              <a:rPr lang="en-US" sz="3600" kern="1200">
                <a:solidFill>
                  <a:schemeClr val="tx2"/>
                </a:solidFill>
                <a:latin typeface="+mj-lt"/>
                <a:ea typeface="+mj-ea"/>
                <a:cs typeface="+mj-cs"/>
              </a:rPr>
              <a:t>Develop supervision strategies to assist peer staff in maintaining fidelity to the peer role</a:t>
            </a:r>
          </a:p>
        </p:txBody>
      </p:sp>
    </p:spTree>
    <p:extLst>
      <p:ext uri="{BB962C8B-B14F-4D97-AF65-F5344CB8AC3E}">
        <p14:creationId xmlns:p14="http://schemas.microsoft.com/office/powerpoint/2010/main" val="342550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83BAC7"/>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AB5E-4EF6-5ABA-C688-54F8E74D3816}"/>
              </a:ext>
            </a:extLst>
          </p:cNvPr>
          <p:cNvSpPr>
            <a:spLocks noGrp="1"/>
          </p:cNvSpPr>
          <p:nvPr>
            <p:ph type="title"/>
          </p:nvPr>
        </p:nvSpPr>
        <p:spPr>
          <a:xfrm>
            <a:off x="838200" y="22782"/>
            <a:ext cx="10515600" cy="1325563"/>
          </a:xfrm>
        </p:spPr>
        <p:txBody>
          <a:bodyPr>
            <a:normAutofit/>
          </a:bodyPr>
          <a:lstStyle/>
          <a:p>
            <a:pPr algn="ctr"/>
            <a:r>
              <a:rPr lang="en-US" sz="3600">
                <a:latin typeface="Montserrat"/>
              </a:rPr>
              <a:t>Assist peer staff to maintain </a:t>
            </a:r>
            <a:br>
              <a:rPr lang="en-US" sz="3600">
                <a:latin typeface="Montserrat"/>
              </a:rPr>
            </a:br>
            <a:r>
              <a:rPr lang="en-US" sz="3600">
                <a:latin typeface="Montserrat"/>
              </a:rPr>
              <a:t>fidelity to the peer role</a:t>
            </a:r>
            <a:r>
              <a:rPr lang="en-US" sz="3600"/>
              <a:t> </a:t>
            </a:r>
          </a:p>
        </p:txBody>
      </p:sp>
      <p:sp>
        <p:nvSpPr>
          <p:cNvPr id="3" name="Content Placeholder 2">
            <a:extLst>
              <a:ext uri="{FF2B5EF4-FFF2-40B4-BE49-F238E27FC236}">
                <a16:creationId xmlns:a16="http://schemas.microsoft.com/office/drawing/2014/main" id="{336534D7-44AB-9B95-D733-B115DC44CBEE}"/>
              </a:ext>
            </a:extLst>
          </p:cNvPr>
          <p:cNvSpPr>
            <a:spLocks noGrp="1"/>
          </p:cNvSpPr>
          <p:nvPr>
            <p:ph idx="1"/>
          </p:nvPr>
        </p:nvSpPr>
        <p:spPr>
          <a:xfrm>
            <a:off x="645927" y="1348345"/>
            <a:ext cx="2969143" cy="1169431"/>
          </a:xfrm>
        </p:spPr>
        <p:txBody>
          <a:bodyPr>
            <a:normAutofit fontScale="92500"/>
          </a:bodyPr>
          <a:lstStyle/>
          <a:p>
            <a:r>
              <a:rPr lang="en-US" b="1"/>
              <a:t>Use the </a:t>
            </a:r>
          </a:p>
          <a:p>
            <a:pPr marL="0" indent="0">
              <a:buNone/>
            </a:pPr>
            <a:r>
              <a:rPr lang="en-US" b="1"/>
              <a:t>   3-part anchor:</a:t>
            </a:r>
          </a:p>
          <a:p>
            <a:pPr marL="457200" lvl="1" indent="0">
              <a:buNone/>
            </a:pPr>
            <a:endParaRPr lang="en-US" b="1"/>
          </a:p>
        </p:txBody>
      </p:sp>
      <p:pic>
        <p:nvPicPr>
          <p:cNvPr id="5" name="Graphic 4">
            <a:extLst>
              <a:ext uri="{FF2B5EF4-FFF2-40B4-BE49-F238E27FC236}">
                <a16:creationId xmlns:a16="http://schemas.microsoft.com/office/drawing/2014/main" id="{4A80B132-3790-0AC9-42F0-0D65605F2A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4883991" y="2322698"/>
            <a:ext cx="2370788" cy="2964789"/>
          </a:xfrm>
          <a:prstGeom prst="rect">
            <a:avLst/>
          </a:prstGeom>
        </p:spPr>
      </p:pic>
      <p:sp>
        <p:nvSpPr>
          <p:cNvPr id="4" name="TextBox 3">
            <a:extLst>
              <a:ext uri="{FF2B5EF4-FFF2-40B4-BE49-F238E27FC236}">
                <a16:creationId xmlns:a16="http://schemas.microsoft.com/office/drawing/2014/main" id="{F89A627A-C83F-76B8-6956-2FAC110A1D32}"/>
              </a:ext>
            </a:extLst>
          </p:cNvPr>
          <p:cNvSpPr txBox="1"/>
          <p:nvPr/>
        </p:nvSpPr>
        <p:spPr>
          <a:xfrm>
            <a:off x="4883991" y="1336226"/>
            <a:ext cx="2370788"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400" b="1"/>
              <a:t>Lived </a:t>
            </a:r>
            <a:r>
              <a:rPr lang="en-US" sz="2400" b="1" i="1"/>
              <a:t>Experience</a:t>
            </a:r>
          </a:p>
        </p:txBody>
      </p:sp>
      <p:sp>
        <p:nvSpPr>
          <p:cNvPr id="6" name="TextBox 5">
            <a:extLst>
              <a:ext uri="{FF2B5EF4-FFF2-40B4-BE49-F238E27FC236}">
                <a16:creationId xmlns:a16="http://schemas.microsoft.com/office/drawing/2014/main" id="{DE558E73-DEAD-4495-AB28-493B08848B82}"/>
              </a:ext>
            </a:extLst>
          </p:cNvPr>
          <p:cNvSpPr txBox="1"/>
          <p:nvPr/>
        </p:nvSpPr>
        <p:spPr>
          <a:xfrm>
            <a:off x="2031498" y="2974095"/>
            <a:ext cx="2370788"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400" b="1"/>
              <a:t>Lived </a:t>
            </a:r>
          </a:p>
          <a:p>
            <a:pPr algn="ctr"/>
            <a:r>
              <a:rPr lang="en-US" sz="2400" b="1" i="1"/>
              <a:t>Expertise</a:t>
            </a:r>
          </a:p>
        </p:txBody>
      </p:sp>
      <p:sp>
        <p:nvSpPr>
          <p:cNvPr id="7" name="TextBox 6">
            <a:extLst>
              <a:ext uri="{FF2B5EF4-FFF2-40B4-BE49-F238E27FC236}">
                <a16:creationId xmlns:a16="http://schemas.microsoft.com/office/drawing/2014/main" id="{900BD8E0-524C-495B-E64C-7F7440ABEB04}"/>
              </a:ext>
            </a:extLst>
          </p:cNvPr>
          <p:cNvSpPr txBox="1"/>
          <p:nvPr/>
        </p:nvSpPr>
        <p:spPr>
          <a:xfrm>
            <a:off x="7789714" y="2974094"/>
            <a:ext cx="2370788"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400" b="1"/>
              <a:t>Peer-Led Training</a:t>
            </a:r>
          </a:p>
        </p:txBody>
      </p:sp>
      <p:sp>
        <p:nvSpPr>
          <p:cNvPr id="8" name="TextBox 7">
            <a:extLst>
              <a:ext uri="{FF2B5EF4-FFF2-40B4-BE49-F238E27FC236}">
                <a16:creationId xmlns:a16="http://schemas.microsoft.com/office/drawing/2014/main" id="{F2F80491-7C1D-8734-8A3F-7C5CA6662AF5}"/>
              </a:ext>
            </a:extLst>
          </p:cNvPr>
          <p:cNvSpPr txBox="1"/>
          <p:nvPr/>
        </p:nvSpPr>
        <p:spPr>
          <a:xfrm>
            <a:off x="386482" y="5720669"/>
            <a:ext cx="11365807" cy="954107"/>
          </a:xfrm>
          <a:prstGeom prst="rect">
            <a:avLst/>
          </a:prstGeom>
          <a:noFill/>
        </p:spPr>
        <p:txBody>
          <a:bodyPr wrap="square" rtlCol="0">
            <a:spAutoFit/>
          </a:bodyPr>
          <a:lstStyle/>
          <a:p>
            <a:pPr algn="ctr"/>
            <a:r>
              <a:rPr lang="en-US" sz="2800" b="1"/>
              <a:t>Lived experience</a:t>
            </a:r>
            <a:r>
              <a:rPr lang="en-US" sz="2800" i="1"/>
              <a:t>: "Been there, done that." </a:t>
            </a:r>
          </a:p>
          <a:p>
            <a:pPr algn="ctr"/>
            <a:r>
              <a:rPr lang="en-US" sz="2800" i="1"/>
              <a:t>  </a:t>
            </a:r>
            <a:r>
              <a:rPr lang="en-US" sz="2800" b="1"/>
              <a:t>Lived </a:t>
            </a:r>
            <a:r>
              <a:rPr lang="en-US" sz="2800" b="1" u="sng"/>
              <a:t>expertise</a:t>
            </a:r>
            <a:r>
              <a:rPr lang="en-US" sz="2800" i="1"/>
              <a:t>: "Been there, </a:t>
            </a:r>
            <a:r>
              <a:rPr lang="en-US" sz="2800" i="1" u="sng"/>
              <a:t>learned</a:t>
            </a:r>
            <a:r>
              <a:rPr lang="en-US" sz="2800" i="1"/>
              <a:t> that.“</a:t>
            </a:r>
          </a:p>
        </p:txBody>
      </p:sp>
    </p:spTree>
    <p:extLst>
      <p:ext uri="{BB962C8B-B14F-4D97-AF65-F5344CB8AC3E}">
        <p14:creationId xmlns:p14="http://schemas.microsoft.com/office/powerpoint/2010/main" val="2281755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1D4FFE7C-02FC-1F7A-F808-612F876FA483}"/>
              </a:ext>
            </a:extLst>
          </p:cNvPr>
          <p:cNvSpPr>
            <a:spLocks noGrp="1"/>
          </p:cNvSpPr>
          <p:nvPr>
            <p:ph type="title"/>
          </p:nvPr>
        </p:nvSpPr>
        <p:spPr>
          <a:xfrm>
            <a:off x="479394" y="1070800"/>
            <a:ext cx="3939688" cy="5583126"/>
          </a:xfrm>
        </p:spPr>
        <p:txBody>
          <a:bodyPr vert="horz" lIns="91440" tIns="45720" rIns="91440" bIns="45720" rtlCol="0" anchor="ctr">
            <a:normAutofit/>
          </a:bodyPr>
          <a:lstStyle/>
          <a:p>
            <a:pPr algn="r"/>
            <a:r>
              <a:rPr lang="en-US" sz="5600" b="1" kern="1200">
                <a:solidFill>
                  <a:schemeClr val="tx1"/>
                </a:solidFill>
                <a:latin typeface="+mj-lt"/>
                <a:ea typeface="+mj-ea"/>
                <a:cs typeface="+mj-cs"/>
              </a:rPr>
              <a:t>Reducing &amp; redirecting peer role drift</a:t>
            </a:r>
          </a:p>
        </p:txBody>
      </p:sp>
      <p:cxnSp>
        <p:nvCxnSpPr>
          <p:cNvPr id="26" name="Straight Connector 2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20" name="Content Placeholder 2">
            <a:extLst>
              <a:ext uri="{FF2B5EF4-FFF2-40B4-BE49-F238E27FC236}">
                <a16:creationId xmlns:a16="http://schemas.microsoft.com/office/drawing/2014/main" id="{2C31E9EF-BC3C-3A41-9970-DC79D6201794}"/>
              </a:ext>
            </a:extLst>
          </p:cNvPr>
          <p:cNvGraphicFramePr>
            <a:graphicFrameLocks noGrp="1"/>
          </p:cNvGraphicFramePr>
          <p:nvPr>
            <p:ph idx="1"/>
            <p:extLst>
              <p:ext uri="{D42A27DB-BD31-4B8C-83A1-F6EECF244321}">
                <p14:modId xmlns:p14="http://schemas.microsoft.com/office/powerpoint/2010/main" val="3895187475"/>
              </p:ext>
            </p:extLst>
          </p:nvPr>
        </p:nvGraphicFramePr>
        <p:xfrm>
          <a:off x="5137289"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5031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F5BB1-266D-F308-EE18-F7FBB397D30A}"/>
              </a:ext>
            </a:extLst>
          </p:cNvPr>
          <p:cNvSpPr>
            <a:spLocks noGrp="1"/>
          </p:cNvSpPr>
          <p:nvPr>
            <p:ph type="title"/>
          </p:nvPr>
        </p:nvSpPr>
        <p:spPr>
          <a:xfrm>
            <a:off x="1245072" y="1289765"/>
            <a:ext cx="3651101" cy="4270963"/>
          </a:xfrm>
        </p:spPr>
        <p:txBody>
          <a:bodyPr vert="horz" lIns="91440" tIns="45720" rIns="91440" bIns="45720" rtlCol="0" anchor="ctr">
            <a:normAutofit/>
          </a:bodyPr>
          <a:lstStyle/>
          <a:p>
            <a:pPr algn="ctr"/>
            <a:r>
              <a:rPr lang="en-US" sz="4800" b="1" kern="1200">
                <a:solidFill>
                  <a:srgbClr val="FFFFFF"/>
                </a:solidFill>
                <a:latin typeface="+mj-lt"/>
                <a:ea typeface="+mj-ea"/>
                <a:cs typeface="+mj-cs"/>
              </a:rPr>
              <a:t>Reducing &amp; redirecting peer role drift</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A65DC5AA-034E-9674-5442-A2D3E2170D65}"/>
              </a:ext>
            </a:extLst>
          </p:cNvPr>
          <p:cNvSpPr>
            <a:spLocks noGrp="1"/>
          </p:cNvSpPr>
          <p:nvPr>
            <p:ph idx="1"/>
          </p:nvPr>
        </p:nvSpPr>
        <p:spPr>
          <a:xfrm>
            <a:off x="6297233" y="518400"/>
            <a:ext cx="4771607" cy="5837949"/>
          </a:xfrm>
        </p:spPr>
        <p:txBody>
          <a:bodyPr vert="horz" lIns="91440" tIns="45720" rIns="91440" bIns="45720" rtlCol="0" anchor="ctr">
            <a:normAutofit/>
          </a:bodyPr>
          <a:lstStyle/>
          <a:p>
            <a:r>
              <a:rPr lang="en-US" sz="1700" b="1">
                <a:solidFill>
                  <a:schemeClr val="tx1">
                    <a:alpha val="80000"/>
                  </a:schemeClr>
                </a:solidFill>
                <a:latin typeface="+mn-lt"/>
              </a:rPr>
              <a:t>Warning signs</a:t>
            </a:r>
          </a:p>
          <a:p>
            <a:pPr lvl="1"/>
            <a:r>
              <a:rPr lang="en-US" sz="1700">
                <a:solidFill>
                  <a:schemeClr val="tx1">
                    <a:alpha val="80000"/>
                  </a:schemeClr>
                </a:solidFill>
                <a:latin typeface="+mn-lt"/>
              </a:rPr>
              <a:t>Use of clinical or stigmatizing language (symptoms, diagnoses, etc.)</a:t>
            </a:r>
          </a:p>
          <a:p>
            <a:pPr lvl="1"/>
            <a:r>
              <a:rPr lang="en-US" sz="1700">
                <a:solidFill>
                  <a:schemeClr val="tx1">
                    <a:alpha val="80000"/>
                  </a:schemeClr>
                </a:solidFill>
                <a:latin typeface="+mn-lt"/>
              </a:rPr>
              <a:t>Being assigned tasks outside of legitimate job duties</a:t>
            </a:r>
          </a:p>
          <a:p>
            <a:pPr lvl="1"/>
            <a:r>
              <a:rPr lang="en-US" sz="1700">
                <a:solidFill>
                  <a:schemeClr val="tx1">
                    <a:alpha val="80000"/>
                  </a:schemeClr>
                </a:solidFill>
                <a:latin typeface="+mn-lt"/>
              </a:rPr>
              <a:t>Being left out of important meetings (or not speaking up)</a:t>
            </a:r>
          </a:p>
          <a:p>
            <a:pPr lvl="1"/>
            <a:r>
              <a:rPr lang="en-US" sz="1700">
                <a:solidFill>
                  <a:schemeClr val="tx1">
                    <a:alpha val="80000"/>
                  </a:schemeClr>
                </a:solidFill>
                <a:latin typeface="+mn-lt"/>
              </a:rPr>
              <a:t>Pressuring participants to follow team recommendations</a:t>
            </a:r>
          </a:p>
          <a:p>
            <a:pPr lvl="1"/>
            <a:endParaRPr lang="en-US" sz="1700">
              <a:solidFill>
                <a:schemeClr val="tx1">
                  <a:alpha val="80000"/>
                </a:schemeClr>
              </a:solidFill>
              <a:latin typeface="+mn-lt"/>
            </a:endParaRPr>
          </a:p>
          <a:p>
            <a:r>
              <a:rPr lang="en-US" sz="1700" b="1">
                <a:solidFill>
                  <a:schemeClr val="tx1">
                    <a:alpha val="80000"/>
                  </a:schemeClr>
                </a:solidFill>
                <a:latin typeface="+mn-lt"/>
              </a:rPr>
              <a:t>Might not even notice it until it has already happened – what then?</a:t>
            </a:r>
          </a:p>
          <a:p>
            <a:pPr lvl="1"/>
            <a:r>
              <a:rPr lang="en-US" sz="1700">
                <a:solidFill>
                  <a:schemeClr val="tx1">
                    <a:alpha val="80000"/>
                  </a:schemeClr>
                </a:solidFill>
                <a:latin typeface="+mn-lt"/>
              </a:rPr>
              <a:t>Quality peer-led training (not just for the peers!)</a:t>
            </a:r>
          </a:p>
          <a:p>
            <a:pPr lvl="1"/>
            <a:r>
              <a:rPr lang="en-US" sz="1700">
                <a:solidFill>
                  <a:schemeClr val="tx1">
                    <a:alpha val="80000"/>
                  </a:schemeClr>
                </a:solidFill>
                <a:latin typeface="+mn-lt"/>
              </a:rPr>
              <a:t>Peers in leadership roles</a:t>
            </a:r>
          </a:p>
          <a:p>
            <a:pPr lvl="1"/>
            <a:r>
              <a:rPr lang="en-US" sz="1700">
                <a:solidFill>
                  <a:schemeClr val="tx1">
                    <a:alpha val="80000"/>
                  </a:schemeClr>
                </a:solidFill>
                <a:latin typeface="+mn-lt"/>
              </a:rPr>
              <a:t>Transparency</a:t>
            </a:r>
          </a:p>
          <a:p>
            <a:pPr lvl="1"/>
            <a:r>
              <a:rPr lang="en-US" sz="1700">
                <a:solidFill>
                  <a:schemeClr val="tx1">
                    <a:alpha val="80000"/>
                  </a:schemeClr>
                </a:solidFill>
                <a:latin typeface="+mn-lt"/>
              </a:rPr>
              <a:t>Recovery-oriented organizational culture</a:t>
            </a:r>
          </a:p>
          <a:p>
            <a:pPr lvl="1"/>
            <a:r>
              <a:rPr lang="en-US" sz="1700">
                <a:solidFill>
                  <a:schemeClr val="tx1">
                    <a:alpha val="80000"/>
                  </a:schemeClr>
                </a:solidFill>
                <a:latin typeface="+mn-lt"/>
              </a:rPr>
              <a:t>Advocacy (self and otherwise)</a:t>
            </a:r>
          </a:p>
          <a:p>
            <a:endParaRPr lang="en-US" sz="1700">
              <a:solidFill>
                <a:schemeClr val="tx1">
                  <a:alpha val="80000"/>
                </a:schemeClr>
              </a:solidFill>
              <a:latin typeface="+mn-lt"/>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090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95C5D5-1BD6-42D2-8926-D60F233512DA}"/>
              </a:ext>
            </a:extLst>
          </p:cNvPr>
          <p:cNvSpPr>
            <a:spLocks noGrp="1"/>
          </p:cNvSpPr>
          <p:nvPr>
            <p:ph type="body" sz="quarter" idx="13"/>
          </p:nvPr>
        </p:nvSpPr>
        <p:spPr>
          <a:xfrm>
            <a:off x="309093" y="1506828"/>
            <a:ext cx="5534853" cy="4984124"/>
          </a:xfrm>
        </p:spPr>
        <p:txBody>
          <a:bodyPr>
            <a:normAutofit fontScale="47500" lnSpcReduction="20000"/>
          </a:bodyPr>
          <a:lstStyle/>
          <a:p>
            <a:r>
              <a:rPr lang="en-US" sz="5800">
                <a:latin typeface="+mn-lt"/>
              </a:rPr>
              <a:t>Use Person-First Language</a:t>
            </a:r>
          </a:p>
          <a:p>
            <a:endParaRPr lang="en-US" sz="5800">
              <a:latin typeface="+mn-lt"/>
            </a:endParaRPr>
          </a:p>
          <a:p>
            <a:r>
              <a:rPr lang="en-US" sz="5800">
                <a:latin typeface="+mn-lt"/>
              </a:rPr>
              <a:t>If you use an acronym, please let the audience know what it stands for</a:t>
            </a:r>
          </a:p>
          <a:p>
            <a:endParaRPr lang="en-US" sz="5800">
              <a:latin typeface="+mn-lt"/>
            </a:endParaRPr>
          </a:p>
          <a:p>
            <a:r>
              <a:rPr lang="en-US" sz="5800">
                <a:latin typeface="+mn-lt"/>
              </a:rPr>
              <a:t>Keep an open mind about varying perspectives</a:t>
            </a:r>
          </a:p>
          <a:p>
            <a:endParaRPr lang="en-US" sz="5800">
              <a:latin typeface="+mn-lt"/>
            </a:endParaRPr>
          </a:p>
          <a:p>
            <a:r>
              <a:rPr lang="en-US" sz="5800">
                <a:latin typeface="+mn-lt"/>
              </a:rPr>
              <a:t>Questions and Comments Will Be Relevant to Today’s Topic</a:t>
            </a:r>
          </a:p>
          <a:p>
            <a:endParaRPr lang="en-US" sz="3800"/>
          </a:p>
          <a:p>
            <a:endParaRPr lang="en-US" sz="3800"/>
          </a:p>
          <a:p>
            <a:endParaRPr lang="en-US" sz="3200"/>
          </a:p>
          <a:p>
            <a:endParaRPr lang="en-US"/>
          </a:p>
        </p:txBody>
      </p:sp>
      <p:sp>
        <p:nvSpPr>
          <p:cNvPr id="4" name="Text Placeholder 3">
            <a:extLst>
              <a:ext uri="{FF2B5EF4-FFF2-40B4-BE49-F238E27FC236}">
                <a16:creationId xmlns:a16="http://schemas.microsoft.com/office/drawing/2014/main" id="{24B199F6-C171-DF49-71F1-A440C9CC8841}"/>
              </a:ext>
            </a:extLst>
          </p:cNvPr>
          <p:cNvSpPr>
            <a:spLocks noGrp="1"/>
          </p:cNvSpPr>
          <p:nvPr>
            <p:ph type="body" sz="quarter" idx="14"/>
          </p:nvPr>
        </p:nvSpPr>
        <p:spPr>
          <a:xfrm>
            <a:off x="-1" y="173000"/>
            <a:ext cx="6096001" cy="1140645"/>
          </a:xfrm>
        </p:spPr>
        <p:txBody>
          <a:bodyPr>
            <a:normAutofit/>
          </a:bodyPr>
          <a:lstStyle/>
          <a:p>
            <a:pPr algn="ctr"/>
            <a:r>
              <a:rPr lang="en-US" sz="3200">
                <a:latin typeface="+mj-lt"/>
              </a:rPr>
              <a:t>Guidelines for Questions and Comments</a:t>
            </a:r>
          </a:p>
        </p:txBody>
      </p:sp>
      <p:pic>
        <p:nvPicPr>
          <p:cNvPr id="5" name="Picture 5">
            <a:extLst>
              <a:ext uri="{FF2B5EF4-FFF2-40B4-BE49-F238E27FC236}">
                <a16:creationId xmlns:a16="http://schemas.microsoft.com/office/drawing/2014/main" id="{D630B614-3DAE-4F4F-A8D1-4E781E18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056" y="567037"/>
            <a:ext cx="5683674" cy="520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774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CBB3-1001-4AA3-A2FB-3551FAED3F1A}"/>
              </a:ext>
            </a:extLst>
          </p:cNvPr>
          <p:cNvSpPr>
            <a:spLocks noGrp="1"/>
          </p:cNvSpPr>
          <p:nvPr>
            <p:ph type="title"/>
          </p:nvPr>
        </p:nvSpPr>
        <p:spPr>
          <a:xfrm>
            <a:off x="285026" y="4997"/>
            <a:ext cx="8254315" cy="1112838"/>
          </a:xfrm>
        </p:spPr>
        <p:txBody>
          <a:bodyPr>
            <a:normAutofit/>
          </a:bodyPr>
          <a:lstStyle/>
          <a:p>
            <a:r>
              <a:rPr lang="en-US">
                <a:latin typeface="+mj-lt"/>
              </a:rPr>
              <a:t>Guidelines continued</a:t>
            </a:r>
          </a:p>
        </p:txBody>
      </p:sp>
      <p:sp>
        <p:nvSpPr>
          <p:cNvPr id="3" name="Content Placeholder 2">
            <a:extLst>
              <a:ext uri="{FF2B5EF4-FFF2-40B4-BE49-F238E27FC236}">
                <a16:creationId xmlns:a16="http://schemas.microsoft.com/office/drawing/2014/main" id="{3495C5D5-1BD6-42D2-8926-D60F233512DA}"/>
              </a:ext>
            </a:extLst>
          </p:cNvPr>
          <p:cNvSpPr>
            <a:spLocks noGrp="1"/>
          </p:cNvSpPr>
          <p:nvPr>
            <p:ph type="body" sz="quarter" idx="13"/>
          </p:nvPr>
        </p:nvSpPr>
        <p:spPr>
          <a:xfrm>
            <a:off x="159331" y="1344211"/>
            <a:ext cx="6537683" cy="5354246"/>
          </a:xfrm>
        </p:spPr>
        <p:txBody>
          <a:bodyPr>
            <a:normAutofit/>
          </a:bodyPr>
          <a:lstStyle/>
          <a:p>
            <a:pPr marL="457200" indent="-457200">
              <a:spcAft>
                <a:spcPts val="0"/>
              </a:spcAft>
              <a:buFont typeface="Arial" panose="020B0604020202020204" pitchFamily="34" charset="0"/>
              <a:buChar char="•"/>
              <a:defRPr/>
            </a:pPr>
            <a:endParaRPr lang="en-US" sz="3200">
              <a:latin typeface="+mn-lt"/>
            </a:endParaRPr>
          </a:p>
          <a:p>
            <a:pPr marL="457200" indent="-457200">
              <a:spcAft>
                <a:spcPts val="0"/>
              </a:spcAft>
              <a:buFont typeface="Arial" panose="020B0604020202020204" pitchFamily="34" charset="0"/>
              <a:buChar char="•"/>
              <a:defRPr/>
            </a:pPr>
            <a:r>
              <a:rPr lang="en-US" sz="3200">
                <a:latin typeface="+mn-lt"/>
              </a:rPr>
              <a:t>Use raise hand feature </a:t>
            </a:r>
          </a:p>
          <a:p>
            <a:pPr marL="457200" indent="-457200">
              <a:spcAft>
                <a:spcPts val="0"/>
              </a:spcAft>
              <a:buFont typeface="Arial" panose="020B0604020202020204" pitchFamily="34" charset="0"/>
              <a:buChar char="•"/>
              <a:defRPr/>
            </a:pPr>
            <a:endParaRPr lang="en-US" sz="3200">
              <a:latin typeface="+mn-lt"/>
            </a:endParaRPr>
          </a:p>
          <a:p>
            <a:pPr marL="457200" indent="-457200">
              <a:spcAft>
                <a:spcPts val="0"/>
              </a:spcAft>
              <a:buFont typeface="Arial" panose="020B0604020202020204" pitchFamily="34" charset="0"/>
              <a:buChar char="•"/>
              <a:defRPr/>
            </a:pPr>
            <a:r>
              <a:rPr lang="en-US" sz="3200">
                <a:latin typeface="+mn-lt"/>
              </a:rPr>
              <a:t>One question or comment per person, no more than two minutes each. </a:t>
            </a:r>
          </a:p>
          <a:p>
            <a:pPr marL="457200" indent="-457200">
              <a:spcAft>
                <a:spcPts val="0"/>
              </a:spcAft>
              <a:buFont typeface="Arial" panose="020B0604020202020204" pitchFamily="34" charset="0"/>
              <a:buChar char="•"/>
              <a:defRPr/>
            </a:pPr>
            <a:endParaRPr lang="en-US" sz="3200">
              <a:latin typeface="+mn-lt"/>
            </a:endParaRPr>
          </a:p>
          <a:p>
            <a:pPr marL="457200" indent="-457200">
              <a:spcAft>
                <a:spcPts val="0"/>
              </a:spcAft>
              <a:buFont typeface="Arial" panose="020B0604020202020204" pitchFamily="34" charset="0"/>
              <a:buChar char="•"/>
              <a:defRPr/>
            </a:pPr>
            <a:r>
              <a:rPr lang="en-US" sz="3200">
                <a:latin typeface="+mn-lt"/>
              </a:rPr>
              <a:t>Conclude with “thank you” </a:t>
            </a:r>
          </a:p>
        </p:txBody>
      </p:sp>
      <p:pic>
        <p:nvPicPr>
          <p:cNvPr id="5" name="Picture 4" descr="A close up of a logo&#10;&#10;Description automatically generated">
            <a:extLst>
              <a:ext uri="{FF2B5EF4-FFF2-40B4-BE49-F238E27FC236}">
                <a16:creationId xmlns:a16="http://schemas.microsoft.com/office/drawing/2014/main" id="{69F8175B-C5A4-400B-B439-DCE7463E120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75566" y="1344211"/>
            <a:ext cx="4915988" cy="5354246"/>
          </a:xfrm>
          <a:prstGeom prst="rect">
            <a:avLst/>
          </a:prstGeom>
        </p:spPr>
      </p:pic>
    </p:spTree>
    <p:extLst>
      <p:ext uri="{BB962C8B-B14F-4D97-AF65-F5344CB8AC3E}">
        <p14:creationId xmlns:p14="http://schemas.microsoft.com/office/powerpoint/2010/main" val="721334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1536-3941-49B9-8E71-E7FF71A3B5E9}"/>
              </a:ext>
            </a:extLst>
          </p:cNvPr>
          <p:cNvSpPr>
            <a:spLocks noGrp="1"/>
          </p:cNvSpPr>
          <p:nvPr>
            <p:ph type="title"/>
          </p:nvPr>
        </p:nvSpPr>
        <p:spPr>
          <a:xfrm>
            <a:off x="264888" y="150075"/>
            <a:ext cx="6900512" cy="777204"/>
          </a:xfrm>
        </p:spPr>
        <p:txBody>
          <a:bodyPr>
            <a:normAutofit/>
          </a:bodyPr>
          <a:lstStyle/>
          <a:p>
            <a:pPr algn="ctr"/>
            <a:r>
              <a:rPr lang="en-US" sz="4800" u="sng">
                <a:latin typeface="+mj-lt"/>
              </a:rPr>
              <a:t>Q &amp; A Session</a:t>
            </a:r>
          </a:p>
        </p:txBody>
      </p:sp>
      <p:sp>
        <p:nvSpPr>
          <p:cNvPr id="3" name="Content Placeholder 2">
            <a:extLst>
              <a:ext uri="{FF2B5EF4-FFF2-40B4-BE49-F238E27FC236}">
                <a16:creationId xmlns:a16="http://schemas.microsoft.com/office/drawing/2014/main" id="{24BBD7F6-E61D-4025-A9D3-FCBD2C0998B1}"/>
              </a:ext>
            </a:extLst>
          </p:cNvPr>
          <p:cNvSpPr>
            <a:spLocks noGrp="1"/>
          </p:cNvSpPr>
          <p:nvPr>
            <p:ph idx="4294967295"/>
          </p:nvPr>
        </p:nvSpPr>
        <p:spPr>
          <a:xfrm>
            <a:off x="-1" y="1133341"/>
            <a:ext cx="8448541" cy="5574583"/>
          </a:xfrm>
        </p:spPr>
        <p:txBody>
          <a:bodyPr>
            <a:normAutofit/>
          </a:bodyPr>
          <a:lstStyle/>
          <a:p>
            <a:pPr marR="0" lvl="0" algn="l" defTabSz="914400" rtl="0" eaLnBrk="1" fontAlgn="auto" latinLnBrk="0" hangingPunct="1">
              <a:lnSpc>
                <a:spcPct val="94000"/>
              </a:lnSpc>
              <a:spcBef>
                <a:spcPts val="1000"/>
              </a:spcBef>
              <a:spcAft>
                <a:spcPts val="200"/>
              </a:spcAft>
              <a:buSzTx/>
              <a:tabLst/>
              <a:defRPr/>
            </a:pPr>
            <a:endParaRPr kumimoji="0" lang="en-US" sz="2000" b="0" i="0" u="none" strike="noStrike" kern="1200" cap="none" spc="0" normalizeH="0" baseline="0" noProof="0">
              <a:ln>
                <a:noFill/>
              </a:ln>
              <a:solidFill>
                <a:srgbClr val="242852"/>
              </a:solidFill>
              <a:effectLst/>
              <a:uLnTx/>
              <a:uFillTx/>
              <a:latin typeface="Century Gothic" panose="020B0502020202020204" pitchFamily="34" charset="0"/>
            </a:endParaRPr>
          </a:p>
          <a:p>
            <a:pPr marR="0" lvl="0" algn="l" defTabSz="914400" rtl="0" eaLnBrk="1" fontAlgn="auto" latinLnBrk="0" hangingPunct="1">
              <a:lnSpc>
                <a:spcPct val="94000"/>
              </a:lnSpc>
              <a:spcBef>
                <a:spcPts val="1000"/>
              </a:spcBef>
              <a:spcAft>
                <a:spcPts val="200"/>
              </a:spcAft>
              <a:buSzTx/>
              <a:tabLst/>
              <a:defRPr/>
            </a:pPr>
            <a:r>
              <a:rPr kumimoji="0" lang="en-US" sz="3200" b="0" i="0" u="none" strike="noStrike" kern="1200" cap="none" spc="0" normalizeH="0" baseline="0" noProof="0">
                <a:ln>
                  <a:noFill/>
                </a:ln>
                <a:effectLst/>
                <a:uLnTx/>
                <a:uFillTx/>
                <a:latin typeface="Century Gothic" panose="020B0502020202020204" pitchFamily="34" charset="0"/>
              </a:rPr>
              <a:t>Use raise hand feature to ask a question or make a comment.</a:t>
            </a:r>
          </a:p>
          <a:p>
            <a:pPr marR="0" lvl="0" algn="l" defTabSz="914400" rtl="0" eaLnBrk="1" fontAlgn="auto" latinLnBrk="0" hangingPunct="1">
              <a:lnSpc>
                <a:spcPct val="94000"/>
              </a:lnSpc>
              <a:spcBef>
                <a:spcPts val="1000"/>
              </a:spcBef>
              <a:spcAft>
                <a:spcPts val="200"/>
              </a:spcAft>
              <a:buSzTx/>
              <a:tabLst/>
              <a:defRPr/>
            </a:pPr>
            <a:endParaRPr kumimoji="0" lang="en-US" sz="3200" b="0" i="0" u="none" strike="noStrike" kern="1200" cap="none" spc="0" normalizeH="0" baseline="0" noProof="0">
              <a:ln>
                <a:noFill/>
              </a:ln>
              <a:effectLst/>
              <a:uLnTx/>
              <a:uFillTx/>
              <a:latin typeface="Century Gothic" panose="020B0502020202020204" pitchFamily="34" charset="0"/>
            </a:endParaRPr>
          </a:p>
          <a:p>
            <a:pPr marR="0" lvl="0" algn="l" defTabSz="914400" rtl="0" eaLnBrk="1" fontAlgn="auto" latinLnBrk="0" hangingPunct="1">
              <a:lnSpc>
                <a:spcPct val="94000"/>
              </a:lnSpc>
              <a:spcBef>
                <a:spcPts val="1000"/>
              </a:spcBef>
              <a:spcAft>
                <a:spcPts val="200"/>
              </a:spcAft>
              <a:buSzTx/>
              <a:tabLst/>
              <a:defRPr/>
            </a:pPr>
            <a:r>
              <a:rPr kumimoji="0" lang="en-US" sz="3200" b="0" i="0" u="none" strike="noStrike" kern="1200" cap="none" spc="0" normalizeH="0" baseline="0" noProof="0">
                <a:ln>
                  <a:noFill/>
                </a:ln>
                <a:effectLst/>
                <a:uLnTx/>
                <a:uFillTx/>
                <a:latin typeface="Century Gothic" panose="020B0502020202020204" pitchFamily="34" charset="0"/>
              </a:rPr>
              <a:t>Wait to be called on and your line unmuted</a:t>
            </a:r>
          </a:p>
          <a:p>
            <a:pPr marR="0" lvl="0" algn="l" defTabSz="914400" rtl="0" eaLnBrk="1" fontAlgn="auto" latinLnBrk="0" hangingPunct="1">
              <a:lnSpc>
                <a:spcPct val="94000"/>
              </a:lnSpc>
              <a:spcBef>
                <a:spcPts val="1000"/>
              </a:spcBef>
              <a:spcAft>
                <a:spcPts val="200"/>
              </a:spcAft>
              <a:buSzTx/>
              <a:tabLst/>
              <a:defRPr/>
            </a:pPr>
            <a:endParaRPr kumimoji="0" lang="en-US" sz="3200" b="0" i="0" u="none" strike="noStrike" kern="1200" cap="none" spc="0" normalizeH="0" baseline="0" noProof="0">
              <a:ln>
                <a:noFill/>
              </a:ln>
              <a:effectLst/>
              <a:uLnTx/>
              <a:uFillTx/>
              <a:latin typeface="Century Gothic" panose="020B0502020202020204" pitchFamily="34" charset="0"/>
            </a:endParaRPr>
          </a:p>
          <a:p>
            <a:pPr marR="0" lvl="0" algn="l" defTabSz="914400" rtl="0" eaLnBrk="1" fontAlgn="auto" latinLnBrk="0" hangingPunct="1">
              <a:lnSpc>
                <a:spcPct val="94000"/>
              </a:lnSpc>
              <a:spcBef>
                <a:spcPts val="1000"/>
              </a:spcBef>
              <a:spcAft>
                <a:spcPts val="200"/>
              </a:spcAft>
              <a:buSzTx/>
              <a:tabLst/>
              <a:defRPr/>
            </a:pPr>
            <a:r>
              <a:rPr kumimoji="0" lang="en-US" sz="3200" b="0" i="0" u="none" strike="noStrike" kern="1200" cap="none" spc="0" normalizeH="0" baseline="0" noProof="0">
                <a:ln>
                  <a:noFill/>
                </a:ln>
                <a:effectLst/>
                <a:uLnTx/>
                <a:uFillTx/>
                <a:latin typeface="Century Gothic" panose="020B0502020202020204" pitchFamily="34" charset="0"/>
              </a:rPr>
              <a:t>Use the hand feature again to lower your hand</a:t>
            </a:r>
          </a:p>
          <a:p>
            <a:pPr marL="0" marR="0" lvl="0" indent="0" algn="l" defTabSz="914400" rtl="0" eaLnBrk="1" fontAlgn="auto" latinLnBrk="0" hangingPunct="1">
              <a:lnSpc>
                <a:spcPct val="94000"/>
              </a:lnSpc>
              <a:spcBef>
                <a:spcPts val="1000"/>
              </a:spcBef>
              <a:spcAft>
                <a:spcPts val="200"/>
              </a:spcAft>
              <a:buClrTx/>
              <a:buSzTx/>
              <a:buNone/>
              <a:tabLst/>
              <a:defRPr/>
            </a:pPr>
            <a:endParaRPr kumimoji="0" lang="en-US" sz="3200" b="0" i="0" u="none" strike="noStrike" kern="1200" cap="none" spc="0" normalizeH="0" baseline="0" noProof="0">
              <a:ln>
                <a:noFill/>
              </a:ln>
              <a:solidFill>
                <a:srgbClr val="242852"/>
              </a:solidFill>
              <a:effectLst/>
              <a:uLnTx/>
              <a:uFillTx/>
              <a:latin typeface="Franklin Gothic Book" panose="020B0503020102020204"/>
              <a:ea typeface="+mn-ea"/>
              <a:cs typeface="+mn-cs"/>
            </a:endParaRPr>
          </a:p>
        </p:txBody>
      </p:sp>
      <p:pic>
        <p:nvPicPr>
          <p:cNvPr id="6" name="Picture 5">
            <a:extLst>
              <a:ext uri="{FF2B5EF4-FFF2-40B4-BE49-F238E27FC236}">
                <a16:creationId xmlns:a16="http://schemas.microsoft.com/office/drawing/2014/main" id="{36C09758-26E3-4D41-982F-7C9DEE27D5F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6790" r="26430"/>
          <a:stretch/>
        </p:blipFill>
        <p:spPr>
          <a:xfrm>
            <a:off x="7612260" y="592428"/>
            <a:ext cx="4579739" cy="6265572"/>
          </a:xfrm>
          <a:prstGeom prst="rect">
            <a:avLst/>
          </a:prstGeom>
        </p:spPr>
      </p:pic>
    </p:spTree>
    <p:extLst>
      <p:ext uri="{BB962C8B-B14F-4D97-AF65-F5344CB8AC3E}">
        <p14:creationId xmlns:p14="http://schemas.microsoft.com/office/powerpoint/2010/main" val="418821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EF4069-AFA8-4BA2-A43E-4B2D6E1DFEBC}"/>
              </a:ext>
            </a:extLst>
          </p:cNvPr>
          <p:cNvSpPr>
            <a:spLocks noGrp="1"/>
          </p:cNvSpPr>
          <p:nvPr>
            <p:ph type="body" sz="quarter" idx="13"/>
          </p:nvPr>
        </p:nvSpPr>
        <p:spPr>
          <a:xfrm>
            <a:off x="838270" y="2468880"/>
            <a:ext cx="5984529" cy="3927158"/>
          </a:xfrm>
        </p:spPr>
        <p:txBody>
          <a:bodyPr vert="horz" lIns="91440" tIns="45720" rIns="91440" bIns="45720" rtlCol="0" anchor="t">
            <a:normAutofit/>
          </a:bodyPr>
          <a:lstStyle/>
          <a:p>
            <a:pPr marL="342900" indent="-342900">
              <a:buFont typeface="Wingdings" panose="020B0604020202020204" pitchFamily="34" charset="0"/>
              <a:buChar char="§"/>
            </a:pPr>
            <a:r>
              <a:rPr lang="en-US">
                <a:latin typeface="Montserrat"/>
              </a:rPr>
              <a:t>Jacob Bradshaw, Illinois Mental Health Collaborative</a:t>
            </a:r>
            <a:endParaRPr lang="en-US"/>
          </a:p>
          <a:p>
            <a:pPr marL="342900" indent="-342900">
              <a:buFont typeface="Wingdings" panose="020B0604020202020204" pitchFamily="34" charset="0"/>
              <a:buChar char="§"/>
            </a:pPr>
            <a:r>
              <a:rPr lang="en-US">
                <a:latin typeface="Montserrat"/>
              </a:rPr>
              <a:t>Lisa Donnelly, NAMI Metro Suburban</a:t>
            </a:r>
          </a:p>
          <a:p>
            <a:pPr marL="342900" indent="-342900">
              <a:buFont typeface="Wingdings" panose="020B0604020202020204" pitchFamily="34" charset="0"/>
              <a:buChar char="§"/>
            </a:pPr>
            <a:r>
              <a:rPr lang="en-US">
                <a:latin typeface="Montserrat"/>
              </a:rPr>
              <a:t>Suzanne Favors, Ecker Center</a:t>
            </a:r>
          </a:p>
          <a:p>
            <a:pPr marL="342900" indent="-342900">
              <a:buFont typeface="Wingdings" panose="020B0604020202020204" pitchFamily="34" charset="0"/>
              <a:buChar char="§"/>
            </a:pPr>
            <a:r>
              <a:rPr lang="en-US">
                <a:latin typeface="Montserrat"/>
              </a:rPr>
              <a:t>Trenda Hedges, Peer Power, Inc.</a:t>
            </a:r>
          </a:p>
          <a:p>
            <a:pPr marL="342900" indent="-342900">
              <a:buFont typeface="Wingdings" panose="020B0604020202020204" pitchFamily="34" charset="0"/>
              <a:buChar char="§"/>
            </a:pPr>
            <a:r>
              <a:rPr lang="en-US">
                <a:latin typeface="Montserrat"/>
              </a:rPr>
              <a:t>Sean Johnson, University of Illinois at Chicago</a:t>
            </a:r>
          </a:p>
          <a:p>
            <a:pPr marL="342900" indent="-342900">
              <a:buFont typeface="Wingdings,Sans-Serif" panose="020B0604020202020204" pitchFamily="34" charset="0"/>
              <a:buChar char="§"/>
            </a:pPr>
            <a:r>
              <a:rPr lang="en-US">
                <a:latin typeface="Montserrat"/>
              </a:rPr>
              <a:t>Dana Norris, NAMI Chicago</a:t>
            </a:r>
          </a:p>
          <a:p>
            <a:pPr marL="342900" indent="-342900">
              <a:buFont typeface="Wingdings" panose="020B0604020202020204" pitchFamily="34" charset="0"/>
              <a:buChar char="§"/>
            </a:pPr>
            <a:r>
              <a:rPr lang="en-US">
                <a:latin typeface="Montserrat"/>
              </a:rPr>
              <a:t>Bryn Slager, </a:t>
            </a:r>
            <a:r>
              <a:rPr lang="en-US" err="1">
                <a:latin typeface="Montserrat"/>
              </a:rPr>
              <a:t>Sinissippi</a:t>
            </a:r>
            <a:r>
              <a:rPr lang="en-US">
                <a:latin typeface="Montserrat"/>
              </a:rPr>
              <a:t> Centers</a:t>
            </a:r>
          </a:p>
        </p:txBody>
      </p:sp>
      <p:sp>
        <p:nvSpPr>
          <p:cNvPr id="4" name="Text Placeholder 3">
            <a:extLst>
              <a:ext uri="{FF2B5EF4-FFF2-40B4-BE49-F238E27FC236}">
                <a16:creationId xmlns:a16="http://schemas.microsoft.com/office/drawing/2014/main" id="{DD3B403B-6D39-7907-0F83-A5D215128D53}"/>
              </a:ext>
            </a:extLst>
          </p:cNvPr>
          <p:cNvSpPr>
            <a:spLocks noGrp="1"/>
          </p:cNvSpPr>
          <p:nvPr>
            <p:ph type="body" sz="quarter" idx="14"/>
          </p:nvPr>
        </p:nvSpPr>
        <p:spPr>
          <a:xfrm>
            <a:off x="836613" y="1092416"/>
            <a:ext cx="10501312" cy="1033513"/>
          </a:xfrm>
        </p:spPr>
        <p:txBody>
          <a:bodyPr vert="horz" lIns="91440" tIns="45720" rIns="91440" bIns="45720" rtlCol="0" anchor="ctr">
            <a:noAutofit/>
          </a:bodyPr>
          <a:lstStyle/>
          <a:p>
            <a:pPr algn="ctr"/>
            <a:r>
              <a:rPr lang="en-US" b="0">
                <a:latin typeface="Montserrat SemiBold"/>
              </a:rPr>
              <a:t>Thank You!</a:t>
            </a:r>
            <a:br>
              <a:rPr lang="en-US" b="0"/>
            </a:br>
            <a:r>
              <a:rPr lang="en-US" b="0">
                <a:latin typeface="Montserrat SemiBold"/>
              </a:rPr>
              <a:t>CRSS/CPRS Supervisor Training </a:t>
            </a:r>
            <a:br>
              <a:rPr lang="en-US" b="0"/>
            </a:br>
            <a:r>
              <a:rPr lang="en-US" b="0">
                <a:latin typeface="Montserrat SemiBold"/>
              </a:rPr>
              <a:t>Work Group Volunteers!</a:t>
            </a:r>
            <a:endParaRPr lang="en-US"/>
          </a:p>
        </p:txBody>
      </p:sp>
      <p:pic>
        <p:nvPicPr>
          <p:cNvPr id="6" name="Picture 5" descr="Thank you Images - Free Download on Freepik">
            <a:extLst>
              <a:ext uri="{FF2B5EF4-FFF2-40B4-BE49-F238E27FC236}">
                <a16:creationId xmlns:a16="http://schemas.microsoft.com/office/drawing/2014/main" id="{E4353788-87D6-4CB7-D023-A847A97E97DF}"/>
              </a:ext>
            </a:extLst>
          </p:cNvPr>
          <p:cNvPicPr>
            <a:picLocks noChangeAspect="1"/>
          </p:cNvPicPr>
          <p:nvPr/>
        </p:nvPicPr>
        <p:blipFill>
          <a:blip r:embed="rId3"/>
          <a:stretch>
            <a:fillRect/>
          </a:stretch>
        </p:blipFill>
        <p:spPr>
          <a:xfrm>
            <a:off x="7137400" y="2334491"/>
            <a:ext cx="3389745" cy="3424381"/>
          </a:xfrm>
          <a:prstGeom prst="rect">
            <a:avLst/>
          </a:prstGeom>
        </p:spPr>
      </p:pic>
    </p:spTree>
    <p:extLst>
      <p:ext uri="{BB962C8B-B14F-4D97-AF65-F5344CB8AC3E}">
        <p14:creationId xmlns:p14="http://schemas.microsoft.com/office/powerpoint/2010/main" val="4133642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1536-3941-49B9-8E71-E7FF71A3B5E9}"/>
              </a:ext>
            </a:extLst>
          </p:cNvPr>
          <p:cNvSpPr>
            <a:spLocks noGrp="1"/>
          </p:cNvSpPr>
          <p:nvPr>
            <p:ph type="title"/>
          </p:nvPr>
        </p:nvSpPr>
        <p:spPr>
          <a:xfrm>
            <a:off x="0" y="445571"/>
            <a:ext cx="7612260" cy="1275719"/>
          </a:xfrm>
        </p:spPr>
        <p:txBody>
          <a:bodyPr>
            <a:normAutofit/>
          </a:bodyPr>
          <a:lstStyle/>
          <a:p>
            <a:pPr algn="ctr"/>
            <a:r>
              <a:rPr lang="en-US">
                <a:latin typeface="+mj-lt"/>
              </a:rPr>
              <a:t>More information</a:t>
            </a:r>
          </a:p>
        </p:txBody>
      </p:sp>
      <p:sp>
        <p:nvSpPr>
          <p:cNvPr id="3" name="Content Placeholder 2">
            <a:extLst>
              <a:ext uri="{FF2B5EF4-FFF2-40B4-BE49-F238E27FC236}">
                <a16:creationId xmlns:a16="http://schemas.microsoft.com/office/drawing/2014/main" id="{24BBD7F6-E61D-4025-A9D3-FCBD2C0998B1}"/>
              </a:ext>
            </a:extLst>
          </p:cNvPr>
          <p:cNvSpPr>
            <a:spLocks noGrp="1"/>
          </p:cNvSpPr>
          <p:nvPr>
            <p:ph type="body" sz="quarter" idx="13"/>
          </p:nvPr>
        </p:nvSpPr>
        <p:spPr>
          <a:xfrm>
            <a:off x="0" y="2170632"/>
            <a:ext cx="7553462" cy="4500624"/>
          </a:xfrm>
        </p:spPr>
        <p:txBody>
          <a:bodyPr vert="horz" lIns="91440" tIns="45720" rIns="91440" bIns="45720" rtlCol="0" anchor="t">
            <a:normAutofit/>
          </a:bodyPr>
          <a:lstStyle/>
          <a:p>
            <a:r>
              <a:rPr lang="en-US" sz="3200">
                <a:latin typeface="+mn-lt"/>
              </a:rPr>
              <a:t>Illinois Certification Board: </a:t>
            </a:r>
            <a:r>
              <a:rPr lang="en-US" sz="3200">
                <a:solidFill>
                  <a:schemeClr val="tx1"/>
                </a:solidFill>
                <a:latin typeface="+mn-lt"/>
                <a:hlinkClick r:id="rId3">
                  <a:extLst>
                    <a:ext uri="{A12FA001-AC4F-418D-AE19-62706E023703}">
                      <ahyp:hlinkClr xmlns:ahyp="http://schemas.microsoft.com/office/drawing/2018/hyperlinkcolor" val="tx"/>
                    </a:ext>
                  </a:extLst>
                </a:hlinkClick>
              </a:rPr>
              <a:t>www.iaodapca.org</a:t>
            </a:r>
            <a:endParaRPr lang="en-US" sz="3200">
              <a:solidFill>
                <a:schemeClr val="tx1"/>
              </a:solidFill>
              <a:latin typeface="+mn-lt"/>
            </a:endParaRPr>
          </a:p>
          <a:p>
            <a:endParaRPr lang="en-US" sz="3200">
              <a:solidFill>
                <a:srgbClr val="002060"/>
              </a:solidFill>
              <a:latin typeface="+mn-lt"/>
            </a:endParaRPr>
          </a:p>
          <a:p>
            <a:r>
              <a:rPr lang="en-US" sz="3200">
                <a:latin typeface="+mn-lt"/>
              </a:rPr>
              <a:t>DHS DBHR Recovery Support Services</a:t>
            </a:r>
          </a:p>
          <a:p>
            <a:r>
              <a:rPr lang="en-US" sz="3200">
                <a:solidFill>
                  <a:schemeClr val="accent1"/>
                </a:solidFill>
                <a:latin typeface="+mn-lt"/>
                <a:hlinkClick r:id="rId4">
                  <a:extLst>
                    <a:ext uri="{A12FA001-AC4F-418D-AE19-62706E023703}">
                      <ahyp:hlinkClr xmlns:ahyp="http://schemas.microsoft.com/office/drawing/2018/hyperlinkcolor" val="tx"/>
                    </a:ext>
                  </a:extLst>
                </a:hlinkClick>
              </a:rPr>
              <a:t>www.dhs.state.il.us</a:t>
            </a:r>
            <a:r>
              <a:rPr lang="en-US" sz="3200">
                <a:solidFill>
                  <a:schemeClr val="accent1"/>
                </a:solidFill>
                <a:latin typeface="+mn-lt"/>
              </a:rPr>
              <a:t> </a:t>
            </a:r>
          </a:p>
          <a:p>
            <a:endParaRPr lang="en-US" sz="3200">
              <a:latin typeface="+mn-lt"/>
            </a:endParaRPr>
          </a:p>
          <a:p>
            <a:endParaRPr lang="en-US" sz="3200">
              <a:solidFill>
                <a:srgbClr val="002060"/>
              </a:solidFill>
              <a:latin typeface="+mn-lt"/>
            </a:endParaRPr>
          </a:p>
          <a:p>
            <a:endParaRPr lang="en-US"/>
          </a:p>
          <a:p>
            <a:endParaRPr lang="en-US"/>
          </a:p>
          <a:p>
            <a:endParaRPr lang="en-US"/>
          </a:p>
        </p:txBody>
      </p:sp>
      <p:pic>
        <p:nvPicPr>
          <p:cNvPr id="6" name="Picture 5" descr="A picture containing drawing, light&#10;&#10;Description automatically generated">
            <a:extLst>
              <a:ext uri="{FF2B5EF4-FFF2-40B4-BE49-F238E27FC236}">
                <a16:creationId xmlns:a16="http://schemas.microsoft.com/office/drawing/2014/main" id="{36C09758-26E3-4D41-982F-7C9DEE27D5F8}"/>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33220"/>
          <a:stretch/>
        </p:blipFill>
        <p:spPr>
          <a:xfrm>
            <a:off x="7612260" y="0"/>
            <a:ext cx="4579739" cy="6858000"/>
          </a:xfrm>
          <a:prstGeom prst="rect">
            <a:avLst/>
          </a:prstGeom>
        </p:spPr>
      </p:pic>
    </p:spTree>
    <p:extLst>
      <p:ext uri="{BB962C8B-B14F-4D97-AF65-F5344CB8AC3E}">
        <p14:creationId xmlns:p14="http://schemas.microsoft.com/office/powerpoint/2010/main" val="3240810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A72BB-6B16-4C94-A99F-8092C4915D04}"/>
              </a:ext>
            </a:extLst>
          </p:cNvPr>
          <p:cNvSpPr>
            <a:spLocks noGrp="1"/>
          </p:cNvSpPr>
          <p:nvPr>
            <p:ph type="title"/>
          </p:nvPr>
        </p:nvSpPr>
        <p:spPr>
          <a:xfrm>
            <a:off x="115031" y="146946"/>
            <a:ext cx="8254315" cy="959873"/>
          </a:xfrm>
        </p:spPr>
        <p:txBody>
          <a:bodyPr anchor="b">
            <a:normAutofit/>
          </a:bodyPr>
          <a:lstStyle/>
          <a:p>
            <a:r>
              <a:rPr lang="en-US" sz="4000">
                <a:latin typeface="+mj-lt"/>
              </a:rPr>
              <a:t>Using WebEx</a:t>
            </a:r>
          </a:p>
        </p:txBody>
      </p:sp>
      <p:sp>
        <p:nvSpPr>
          <p:cNvPr id="3" name="Content Placeholder 2">
            <a:extLst>
              <a:ext uri="{FF2B5EF4-FFF2-40B4-BE49-F238E27FC236}">
                <a16:creationId xmlns:a16="http://schemas.microsoft.com/office/drawing/2014/main" id="{8BA4DBCD-E589-4142-93BE-88FAEFC2430B}"/>
              </a:ext>
            </a:extLst>
          </p:cNvPr>
          <p:cNvSpPr>
            <a:spLocks noGrp="1"/>
          </p:cNvSpPr>
          <p:nvPr>
            <p:ph type="body" sz="quarter" idx="13"/>
          </p:nvPr>
        </p:nvSpPr>
        <p:spPr>
          <a:xfrm>
            <a:off x="115031" y="1444014"/>
            <a:ext cx="4786907" cy="4787103"/>
          </a:xfrm>
        </p:spPr>
        <p:txBody>
          <a:bodyPr vert="horz" lIns="91440" tIns="45720" rIns="91440" bIns="45720" rtlCol="0" anchor="t">
            <a:normAutofit lnSpcReduction="10000"/>
          </a:bodyPr>
          <a:lstStyle/>
          <a:p>
            <a:pPr marL="0" indent="-342900" defTabSz="457200">
              <a:spcBef>
                <a:spcPts val="0"/>
              </a:spcBef>
              <a:spcAft>
                <a:spcPts val="0"/>
              </a:spcAft>
              <a:buFont typeface="Symbol" panose="05050102010706020507" pitchFamily="18" charset="2"/>
              <a:buChar char=""/>
            </a:pPr>
            <a:r>
              <a:rPr lang="en-US" b="1">
                <a:latin typeface="Century Gothic" panose="020B0502020202020204" pitchFamily="34" charset="0"/>
              </a:rPr>
              <a:t>Recording:</a:t>
            </a:r>
            <a:r>
              <a:rPr lang="en-US">
                <a:latin typeface="Century Gothic" panose="020B0502020202020204" pitchFamily="34" charset="0"/>
              </a:rPr>
              <a:t> Please note that we are recording today’s webinar.</a:t>
            </a:r>
          </a:p>
          <a:p>
            <a:pPr marL="0" indent="-342900" defTabSz="457200">
              <a:spcBef>
                <a:spcPts val="0"/>
              </a:spcBef>
              <a:spcAft>
                <a:spcPts val="0"/>
              </a:spcAft>
              <a:buFont typeface="Symbol" panose="05050102010706020507" pitchFamily="18" charset="2"/>
              <a:buChar char=""/>
            </a:pPr>
            <a:endParaRPr lang="en-US">
              <a:latin typeface="Century Gothic" panose="020B0502020202020204" pitchFamily="34" charset="0"/>
            </a:endParaRPr>
          </a:p>
          <a:p>
            <a:pPr marL="0" indent="-342900" defTabSz="457200">
              <a:spcBef>
                <a:spcPts val="0"/>
              </a:spcBef>
              <a:spcAft>
                <a:spcPts val="0"/>
              </a:spcAft>
              <a:buFont typeface="Symbol" panose="05050102010706020507" pitchFamily="18" charset="2"/>
              <a:buChar char=""/>
            </a:pPr>
            <a:r>
              <a:rPr lang="en-US" b="1">
                <a:latin typeface="Century Gothic" panose="020B0502020202020204" pitchFamily="34" charset="0"/>
              </a:rPr>
              <a:t>Raise Hand Feature: </a:t>
            </a:r>
            <a:r>
              <a:rPr lang="en-US">
                <a:latin typeface="Century Gothic" panose="020B0502020202020204" pitchFamily="34" charset="0"/>
              </a:rPr>
              <a:t>You will find the raise hand feature at the bottom of the participant list. </a:t>
            </a:r>
            <a:endParaRPr lang="en-US">
              <a:latin typeface="Century Gothic" panose="020B0502020202020204" pitchFamily="34" charset="0"/>
              <a:ea typeface="+mn-lt"/>
              <a:cs typeface="+mn-lt"/>
            </a:endParaRPr>
          </a:p>
          <a:p>
            <a:pPr marL="0" indent="-342900" defTabSz="457200">
              <a:spcBef>
                <a:spcPts val="0"/>
              </a:spcBef>
              <a:spcAft>
                <a:spcPts val="0"/>
              </a:spcAft>
              <a:buFont typeface="Symbol" panose="05050102010706020507" pitchFamily="18" charset="2"/>
              <a:buChar char=""/>
            </a:pPr>
            <a:endParaRPr lang="en-US">
              <a:latin typeface="Century Gothic" panose="020B0502020202020204" pitchFamily="34" charset="0"/>
              <a:ea typeface="+mn-lt"/>
              <a:cs typeface="+mn-lt"/>
            </a:endParaRPr>
          </a:p>
          <a:p>
            <a:pPr marL="0" indent="-342900" defTabSz="457200">
              <a:spcBef>
                <a:spcPts val="0"/>
              </a:spcBef>
              <a:spcAft>
                <a:spcPts val="0"/>
              </a:spcAft>
              <a:buFont typeface="Symbol" panose="05050102010706020507" pitchFamily="18" charset="2"/>
              <a:buChar char=""/>
            </a:pPr>
            <a:r>
              <a:rPr lang="en-US" b="1">
                <a:latin typeface="Century Gothic" panose="020B0502020202020204" pitchFamily="34" charset="0"/>
                <a:ea typeface="+mn-lt"/>
                <a:cs typeface="+mn-lt"/>
              </a:rPr>
              <a:t>Chat Box</a:t>
            </a:r>
            <a:r>
              <a:rPr lang="en-US">
                <a:latin typeface="Century Gothic" panose="020B0502020202020204" pitchFamily="34" charset="0"/>
                <a:ea typeface="+mn-lt"/>
                <a:cs typeface="+mn-lt"/>
              </a:rPr>
              <a:t>: Towards the bottom of the box on the right of the Webex window.</a:t>
            </a:r>
            <a:endParaRPr lang="en-US">
              <a:latin typeface="Century Gothic" panose="020B0502020202020204" pitchFamily="34" charset="0"/>
            </a:endParaRPr>
          </a:p>
          <a:p>
            <a:pPr marL="383540" indent="-383540"/>
            <a:endParaRPr lang="en-US" sz="2000"/>
          </a:p>
          <a:p>
            <a:pPr marL="383540" indent="-383540"/>
            <a:endParaRPr lang="en-US" sz="2000"/>
          </a:p>
          <a:p>
            <a:pPr marL="383540" indent="-383540"/>
            <a:endParaRPr lang="en-US" sz="2000"/>
          </a:p>
          <a:p>
            <a:pPr marL="383540" indent="-383540"/>
            <a:endParaRPr lang="en-US" sz="2000"/>
          </a:p>
        </p:txBody>
      </p:sp>
      <p:pic>
        <p:nvPicPr>
          <p:cNvPr id="5" name="Picture 4">
            <a:extLst>
              <a:ext uri="{FF2B5EF4-FFF2-40B4-BE49-F238E27FC236}">
                <a16:creationId xmlns:a16="http://schemas.microsoft.com/office/drawing/2014/main" id="{6E8C7B52-C332-7BB7-B894-61FCD755B688}"/>
              </a:ext>
            </a:extLst>
          </p:cNvPr>
          <p:cNvPicPr>
            <a:picLocks noChangeAspect="1"/>
          </p:cNvPicPr>
          <p:nvPr/>
        </p:nvPicPr>
        <p:blipFill>
          <a:blip r:embed="rId3"/>
          <a:stretch>
            <a:fillRect/>
          </a:stretch>
        </p:blipFill>
        <p:spPr>
          <a:xfrm>
            <a:off x="4901938" y="1644427"/>
            <a:ext cx="7290062" cy="4063470"/>
          </a:xfrm>
          <a:prstGeom prst="rect">
            <a:avLst/>
          </a:prstGeom>
        </p:spPr>
      </p:pic>
      <p:sp>
        <p:nvSpPr>
          <p:cNvPr id="6" name="TextBox 5">
            <a:extLst>
              <a:ext uri="{FF2B5EF4-FFF2-40B4-BE49-F238E27FC236}">
                <a16:creationId xmlns:a16="http://schemas.microsoft.com/office/drawing/2014/main" id="{D5AF7C09-B752-7A26-BE33-D6A2C5924A1F}"/>
              </a:ext>
            </a:extLst>
          </p:cNvPr>
          <p:cNvSpPr txBox="1"/>
          <p:nvPr/>
        </p:nvSpPr>
        <p:spPr>
          <a:xfrm>
            <a:off x="3284964" y="6187834"/>
            <a:ext cx="56220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C00000"/>
                </a:solidFill>
                <a:latin typeface="Century Gothic"/>
              </a:rPr>
              <a:t>This training is being recorded</a:t>
            </a:r>
            <a:endParaRPr lang="en-US">
              <a:solidFill>
                <a:srgbClr val="C00000"/>
              </a:solidFill>
            </a:endParaRPr>
          </a:p>
        </p:txBody>
      </p:sp>
    </p:spTree>
    <p:extLst>
      <p:ext uri="{BB962C8B-B14F-4D97-AF65-F5344CB8AC3E}">
        <p14:creationId xmlns:p14="http://schemas.microsoft.com/office/powerpoint/2010/main" val="663450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986A-683D-469A-AE07-170AE3A1711E}"/>
              </a:ext>
            </a:extLst>
          </p:cNvPr>
          <p:cNvSpPr>
            <a:spLocks noGrp="1"/>
          </p:cNvSpPr>
          <p:nvPr>
            <p:ph type="title"/>
          </p:nvPr>
        </p:nvSpPr>
        <p:spPr>
          <a:xfrm>
            <a:off x="803188" y="1236572"/>
            <a:ext cx="6465517" cy="3519882"/>
          </a:xfrm>
        </p:spPr>
        <p:txBody>
          <a:bodyPr anchor="b">
            <a:normAutofit/>
          </a:bodyPr>
          <a:lstStyle/>
          <a:p>
            <a:r>
              <a:rPr lang="en-US"/>
              <a:t>DBHR Wellness &amp; Recovery Support Services</a:t>
            </a:r>
            <a:br>
              <a:rPr lang="en-US" b="1"/>
            </a:br>
            <a:endParaRPr lang="en-US" b="1"/>
          </a:p>
        </p:txBody>
      </p:sp>
      <p:sp>
        <p:nvSpPr>
          <p:cNvPr id="3" name="Content Placeholder 2">
            <a:extLst>
              <a:ext uri="{FF2B5EF4-FFF2-40B4-BE49-F238E27FC236}">
                <a16:creationId xmlns:a16="http://schemas.microsoft.com/office/drawing/2014/main" id="{3E7EAE26-4D61-466F-9E6C-EA496013A5D9}"/>
              </a:ext>
            </a:extLst>
          </p:cNvPr>
          <p:cNvSpPr>
            <a:spLocks noGrp="1"/>
          </p:cNvSpPr>
          <p:nvPr>
            <p:ph type="body" sz="quarter" idx="13"/>
          </p:nvPr>
        </p:nvSpPr>
        <p:spPr>
          <a:xfrm>
            <a:off x="803275" y="5029200"/>
            <a:ext cx="6465430" cy="1112838"/>
          </a:xfrm>
        </p:spPr>
        <p:txBody>
          <a:bodyPr vert="horz" lIns="91440" tIns="45720" rIns="91440" bIns="45720" rtlCol="0" anchor="t">
            <a:normAutofit/>
          </a:bodyPr>
          <a:lstStyle/>
          <a:p>
            <a:pPr marL="457200" indent="0">
              <a:spcBef>
                <a:spcPts val="24"/>
              </a:spcBef>
              <a:buNone/>
            </a:pPr>
            <a:r>
              <a:rPr lang="sv-SE" altLang="en-US" sz="1800" dirty="0">
                <a:latin typeface="Montserrat"/>
              </a:rPr>
              <a:t>  </a:t>
            </a:r>
          </a:p>
          <a:p>
            <a:pPr marL="457200" indent="0">
              <a:spcBef>
                <a:spcPts val="24"/>
              </a:spcBef>
              <a:spcAft>
                <a:spcPts val="0"/>
              </a:spcAft>
              <a:buNone/>
            </a:pPr>
            <a:r>
              <a:rPr lang="en-US" altLang="en-US" sz="1800" dirty="0">
                <a:latin typeface="Montserrat"/>
              </a:rPr>
              <a:t>Contact the DBHR WRS Team at:</a:t>
            </a:r>
          </a:p>
          <a:p>
            <a:pPr marL="457200" indent="0">
              <a:spcBef>
                <a:spcPts val="24"/>
              </a:spcBef>
              <a:buNone/>
            </a:pPr>
            <a:endParaRPr lang="en-US" altLang="en-US" sz="1800" b="1"/>
          </a:p>
          <a:p>
            <a:pPr marL="457200" indent="0">
              <a:spcBef>
                <a:spcPts val="24"/>
              </a:spcBef>
              <a:buNone/>
            </a:pPr>
            <a:r>
              <a:rPr lang="en-US" sz="1800" b="1" dirty="0">
                <a:latin typeface="Montserrat"/>
              </a:rPr>
              <a:t>DHS.DBHR.RecoveryServices@illinois.gov </a:t>
            </a:r>
            <a:endParaRPr lang="en-US" sz="1800" dirty="0">
              <a:latin typeface="Montserrat"/>
            </a:endParaRPr>
          </a:p>
        </p:txBody>
      </p:sp>
    </p:spTree>
    <p:extLst>
      <p:ext uri="{BB962C8B-B14F-4D97-AF65-F5344CB8AC3E}">
        <p14:creationId xmlns:p14="http://schemas.microsoft.com/office/powerpoint/2010/main" val="2448497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BC1859-583A-4898-A9F4-85B48892DD7E}"/>
              </a:ext>
            </a:extLst>
          </p:cNvPr>
          <p:cNvSpPr/>
          <p:nvPr/>
        </p:nvSpPr>
        <p:spPr>
          <a:xfrm>
            <a:off x="68687" y="4655874"/>
            <a:ext cx="12054625" cy="1569660"/>
          </a:xfrm>
          <a:prstGeom prst="rect">
            <a:avLst/>
          </a:prstGeom>
        </p:spPr>
        <p:txBody>
          <a:bodyPr wrap="square" lIns="91440" tIns="45720" rIns="91440" bIns="45720" anchor="t">
            <a:spAutoFit/>
          </a:bodyPr>
          <a:lstStyle/>
          <a:p>
            <a:endParaRPr lang="en-US" sz="3200"/>
          </a:p>
          <a:p>
            <a:endParaRPr lang="en-US" sz="3200"/>
          </a:p>
          <a:p>
            <a:r>
              <a:rPr lang="en-US" sz="3200"/>
              <a:t>  </a:t>
            </a:r>
          </a:p>
        </p:txBody>
      </p:sp>
      <p:pic>
        <p:nvPicPr>
          <p:cNvPr id="8" name="Picture 7" descr="A picture containing implement, stationary&#10;&#10;Description automatically generated">
            <a:extLst>
              <a:ext uri="{FF2B5EF4-FFF2-40B4-BE49-F238E27FC236}">
                <a16:creationId xmlns:a16="http://schemas.microsoft.com/office/drawing/2014/main" id="{883EE0F5-65E8-4FC7-92E9-A7A6846BED4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 y="579549"/>
            <a:ext cx="12192001" cy="4522124"/>
          </a:xfrm>
          <a:prstGeom prst="rect">
            <a:avLst/>
          </a:prstGeom>
        </p:spPr>
      </p:pic>
      <p:sp>
        <p:nvSpPr>
          <p:cNvPr id="4" name="Text Placeholder 3">
            <a:extLst>
              <a:ext uri="{FF2B5EF4-FFF2-40B4-BE49-F238E27FC236}">
                <a16:creationId xmlns:a16="http://schemas.microsoft.com/office/drawing/2014/main" id="{B4437AC2-C0D9-1EF2-0109-143A8B5F1D88}"/>
              </a:ext>
            </a:extLst>
          </p:cNvPr>
          <p:cNvSpPr>
            <a:spLocks noGrp="1"/>
          </p:cNvSpPr>
          <p:nvPr>
            <p:ph type="body" sz="quarter" idx="13"/>
          </p:nvPr>
        </p:nvSpPr>
        <p:spPr>
          <a:xfrm>
            <a:off x="1118831" y="5282554"/>
            <a:ext cx="10493727" cy="1270988"/>
          </a:xfrm>
        </p:spPr>
        <p:txBody>
          <a:bodyPr vert="horz" lIns="91440" tIns="45720" rIns="91440" bIns="45720" rtlCol="0" anchor="t">
            <a:normAutofit fontScale="70000" lnSpcReduction="20000"/>
          </a:bodyPr>
          <a:lstStyle/>
          <a:p>
            <a:pPr algn="ctr"/>
            <a:r>
              <a:rPr lang="en-US" sz="4000" b="1" dirty="0">
                <a:latin typeface="+mj-lt"/>
              </a:rPr>
              <a:t>CRSS/CPRS Supervisor Quarterly Learning Collaboration</a:t>
            </a:r>
          </a:p>
          <a:p>
            <a:pPr algn="ctr"/>
            <a:r>
              <a:rPr lang="en-US" sz="4000" dirty="0">
                <a:latin typeface="Century Gothic" panose="020F0302020204030204"/>
              </a:rPr>
              <a:t>February 5, 2026</a:t>
            </a:r>
          </a:p>
          <a:p>
            <a:pPr algn="ctr"/>
            <a:r>
              <a:rPr lang="en-US" sz="4000" dirty="0">
                <a:latin typeface="Century Gothic" panose="020F0302020204030204"/>
              </a:rPr>
              <a:t>1:00 PM- 2:00 PM</a:t>
            </a:r>
          </a:p>
          <a:p>
            <a:endParaRPr lang="en-US"/>
          </a:p>
        </p:txBody>
      </p:sp>
    </p:spTree>
    <p:extLst>
      <p:ext uri="{BB962C8B-B14F-4D97-AF65-F5344CB8AC3E}">
        <p14:creationId xmlns:p14="http://schemas.microsoft.com/office/powerpoint/2010/main" val="3498308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F2C6E8-17C2-4C6A-BC8A-3CF2F4BD025E}"/>
              </a:ext>
            </a:extLst>
          </p:cNvPr>
          <p:cNvSpPr>
            <a:spLocks noGrp="1"/>
          </p:cNvSpPr>
          <p:nvPr>
            <p:ph type="body" sz="quarter" idx="13"/>
          </p:nvPr>
        </p:nvSpPr>
        <p:spPr>
          <a:xfrm>
            <a:off x="5174150" y="2011680"/>
            <a:ext cx="6752961" cy="3927158"/>
          </a:xfrm>
        </p:spPr>
        <p:txBody>
          <a:bodyPr vert="horz" lIns="91440" tIns="45720" rIns="91440" bIns="45720" rtlCol="0" anchor="t">
            <a:noAutofit/>
          </a:bodyPr>
          <a:lstStyle/>
          <a:p>
            <a:pPr marL="530860" lvl="1" indent="-457200"/>
            <a:r>
              <a:rPr lang="en-US" sz="2400">
                <a:latin typeface="Montserrat"/>
              </a:rPr>
              <a:t>Nicolette Rivera, MHRSS II, DBHR</a:t>
            </a:r>
            <a:endParaRPr lang="en-US" sz="2400" i="0"/>
          </a:p>
          <a:p>
            <a:pPr marL="530860" lvl="1" indent="-457200"/>
            <a:endParaRPr lang="en-US" sz="2400" i="0"/>
          </a:p>
          <a:p>
            <a:pPr marL="530860" lvl="1" indent="-457200"/>
            <a:r>
              <a:rPr lang="en-US" sz="2400">
                <a:latin typeface="Montserrat"/>
              </a:rPr>
              <a:t>Mark R. Williams, MHRSS II, DBHR</a:t>
            </a:r>
            <a:endParaRPr lang="en-US" sz="2400" i="0"/>
          </a:p>
          <a:p>
            <a:pPr marL="530860" lvl="1" indent="-457200"/>
            <a:endParaRPr lang="en-US" sz="2400">
              <a:latin typeface="Montserrat"/>
            </a:endParaRPr>
          </a:p>
          <a:p>
            <a:pPr marL="530860" lvl="1" indent="-457200"/>
            <a:r>
              <a:rPr lang="en-US" sz="2400">
                <a:latin typeface="Montserrat"/>
              </a:rPr>
              <a:t>Lisa Donnelly, CRSS Hub Internship Program Manager, NAMI Metro Suburban</a:t>
            </a:r>
            <a:endParaRPr lang="en-US" sz="2400"/>
          </a:p>
          <a:p>
            <a:pPr marL="530860" lvl="1" indent="-457200"/>
            <a:endParaRPr lang="en-US" sz="2400">
              <a:latin typeface="Montserrat"/>
            </a:endParaRPr>
          </a:p>
          <a:p>
            <a:pPr marL="530860" lvl="1" indent="-457200"/>
            <a:r>
              <a:rPr lang="en-US" sz="2400">
                <a:latin typeface="Montserrat"/>
              </a:rPr>
              <a:t>Sean Johnson, CRSS-E, University of Illinois at Chicago, Center for Mental Health Services Research &amp; Policy</a:t>
            </a:r>
            <a:endParaRPr lang="en-US" sz="2400"/>
          </a:p>
          <a:p>
            <a:pPr marL="530860" lvl="1" indent="-457200"/>
            <a:endParaRPr lang="en-US" sz="2000" i="0"/>
          </a:p>
          <a:p>
            <a:pPr marL="530860" lvl="1" indent="-457200"/>
            <a:endParaRPr lang="en-US"/>
          </a:p>
          <a:p>
            <a:pPr marL="383540" indent="-383540"/>
            <a:endParaRPr lang="en-US"/>
          </a:p>
        </p:txBody>
      </p:sp>
      <p:sp>
        <p:nvSpPr>
          <p:cNvPr id="2" name="Title 1">
            <a:extLst>
              <a:ext uri="{FF2B5EF4-FFF2-40B4-BE49-F238E27FC236}">
                <a16:creationId xmlns:a16="http://schemas.microsoft.com/office/drawing/2014/main" id="{0B9F0F82-5D32-4585-B9DF-3CD0008641F5}"/>
              </a:ext>
            </a:extLst>
          </p:cNvPr>
          <p:cNvSpPr>
            <a:spLocks noGrp="1"/>
          </p:cNvSpPr>
          <p:nvPr>
            <p:ph type="body" sz="quarter" idx="14"/>
          </p:nvPr>
        </p:nvSpPr>
        <p:spPr>
          <a:xfrm>
            <a:off x="5174150" y="1092416"/>
            <a:ext cx="6752961" cy="462013"/>
          </a:xfrm>
          <a:ln>
            <a:solidFill>
              <a:schemeClr val="accent1"/>
            </a:solidFill>
          </a:ln>
        </p:spPr>
        <p:txBody>
          <a:bodyPr vert="horz" lIns="91440" tIns="45720" rIns="91440" bIns="45720" rtlCol="0" anchor="t">
            <a:noAutofit/>
          </a:bodyPr>
          <a:lstStyle/>
          <a:p>
            <a:pPr algn="ctr"/>
            <a:r>
              <a:rPr lang="en-US" sz="3200">
                <a:latin typeface="Montserrat SemiBold"/>
              </a:rPr>
              <a:t>Meet the Presenters</a:t>
            </a:r>
          </a:p>
        </p:txBody>
      </p:sp>
    </p:spTree>
    <p:extLst>
      <p:ext uri="{BB962C8B-B14F-4D97-AF65-F5344CB8AC3E}">
        <p14:creationId xmlns:p14="http://schemas.microsoft.com/office/powerpoint/2010/main" val="2374822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324CA6C3-0DA8-B669-4A77-6E539B273B9D}"/>
              </a:ext>
            </a:extLst>
          </p:cNvPr>
          <p:cNvSpPr>
            <a:spLocks noGrp="1"/>
          </p:cNvSpPr>
          <p:nvPr>
            <p:ph type="title"/>
          </p:nvPr>
        </p:nvSpPr>
        <p:spPr>
          <a:xfrm>
            <a:off x="6412091" y="501651"/>
            <a:ext cx="4395340" cy="1716255"/>
          </a:xfrm>
        </p:spPr>
        <p:txBody>
          <a:bodyPr vert="horz" lIns="91440" tIns="45720" rIns="91440" bIns="45720" rtlCol="0" anchor="b">
            <a:normAutofit/>
          </a:bodyPr>
          <a:lstStyle/>
          <a:p>
            <a:r>
              <a:rPr lang="en-US" sz="5600" kern="1200">
                <a:solidFill>
                  <a:schemeClr val="tx1"/>
                </a:solidFill>
                <a:latin typeface="+mj-lt"/>
                <a:ea typeface="+mj-ea"/>
                <a:cs typeface="+mj-cs"/>
              </a:rPr>
              <a:t>Learning Objectives</a:t>
            </a:r>
          </a:p>
        </p:txBody>
      </p:sp>
      <p:sp>
        <p:nvSpPr>
          <p:cNvPr id="20" name="Rectangle 1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aper head with rainbow gears">
            <a:extLst>
              <a:ext uri="{FF2B5EF4-FFF2-40B4-BE49-F238E27FC236}">
                <a16:creationId xmlns:a16="http://schemas.microsoft.com/office/drawing/2014/main" id="{A9CF8F9F-AFD5-44D3-931F-A6AADBA2428B}"/>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808844" y="299509"/>
            <a:ext cx="4162223" cy="6258983"/>
          </a:xfrm>
          <a:prstGeom prst="rect">
            <a:avLst/>
          </a:prstGeom>
          <a:noFill/>
        </p:spPr>
      </p:pic>
      <p:sp>
        <p:nvSpPr>
          <p:cNvPr id="3" name="Content Placeholder 2">
            <a:extLst>
              <a:ext uri="{FF2B5EF4-FFF2-40B4-BE49-F238E27FC236}">
                <a16:creationId xmlns:a16="http://schemas.microsoft.com/office/drawing/2014/main" id="{C4997AB7-E44D-4CF5-BCA4-3F5DC23FCDCB}"/>
              </a:ext>
            </a:extLst>
          </p:cNvPr>
          <p:cNvSpPr>
            <a:spLocks noGrp="1"/>
          </p:cNvSpPr>
          <p:nvPr>
            <p:ph sz="half" idx="1"/>
          </p:nvPr>
        </p:nvSpPr>
        <p:spPr>
          <a:xfrm>
            <a:off x="6392583" y="2645922"/>
            <a:ext cx="4434721" cy="3710427"/>
          </a:xfrm>
        </p:spPr>
        <p:txBody>
          <a:bodyPr vert="horz" lIns="91440" tIns="45720" rIns="91440" bIns="45720" rtlCol="0" anchor="t">
            <a:normAutofit/>
          </a:bodyPr>
          <a:lstStyle/>
          <a:p>
            <a:pPr marL="0" indent="0">
              <a:buNone/>
            </a:pPr>
            <a:r>
              <a:rPr lang="en-US" sz="1400">
                <a:solidFill>
                  <a:schemeClr val="tx1">
                    <a:alpha val="80000"/>
                  </a:schemeClr>
                </a:solidFill>
                <a:latin typeface="+mn-lt"/>
              </a:rPr>
              <a:t>At the conclusion of this training, participants will be able to:</a:t>
            </a:r>
          </a:p>
          <a:p>
            <a:pPr marL="628650" indent="-342900">
              <a:buAutoNum type="arabicPeriod"/>
            </a:pPr>
            <a:r>
              <a:rPr lang="en-US" sz="1400">
                <a:solidFill>
                  <a:schemeClr val="tx1">
                    <a:alpha val="80000"/>
                  </a:schemeClr>
                </a:solidFill>
                <a:latin typeface="+mn-lt"/>
              </a:rPr>
              <a:t>Differentiate the role of peers from the role of other behavioral health professionals</a:t>
            </a:r>
          </a:p>
          <a:p>
            <a:pPr marL="628650" indent="-342900">
              <a:buAutoNum type="arabicPeriod"/>
            </a:pPr>
            <a:r>
              <a:rPr lang="en-US" sz="1400">
                <a:solidFill>
                  <a:schemeClr val="tx1">
                    <a:alpha val="80000"/>
                  </a:schemeClr>
                </a:solidFill>
                <a:latin typeface="+mn-lt"/>
              </a:rPr>
              <a:t>Identify some of the Rules that govern behavioral health services in Illinois</a:t>
            </a:r>
            <a:endParaRPr lang="en-US">
              <a:solidFill>
                <a:schemeClr val="tx1">
                  <a:alpha val="80000"/>
                </a:schemeClr>
              </a:solidFill>
            </a:endParaRPr>
          </a:p>
          <a:p>
            <a:pPr marL="628650" indent="-342900">
              <a:buAutoNum type="arabicPeriod"/>
            </a:pPr>
            <a:r>
              <a:rPr lang="en-US" sz="1400">
                <a:solidFill>
                  <a:schemeClr val="tx1">
                    <a:alpha val="80000"/>
                  </a:schemeClr>
                </a:solidFill>
                <a:latin typeface="+mn-lt"/>
              </a:rPr>
              <a:t>Identify the MH professional categorizations used for Medicaid billing</a:t>
            </a:r>
          </a:p>
          <a:p>
            <a:pPr marL="628650" indent="-342900">
              <a:buAutoNum type="arabicPeriod"/>
            </a:pPr>
            <a:r>
              <a:rPr lang="en-US" sz="1400">
                <a:solidFill>
                  <a:schemeClr val="tx1">
                    <a:alpha val="80000"/>
                  </a:schemeClr>
                </a:solidFill>
                <a:latin typeface="+mn-lt"/>
              </a:rPr>
              <a:t>Identify some of the MH services that are billable under Medicaid</a:t>
            </a:r>
          </a:p>
          <a:p>
            <a:pPr marL="628650" indent="-342900">
              <a:buAutoNum type="arabicPeriod"/>
            </a:pPr>
            <a:r>
              <a:rPr lang="en-US" sz="1400">
                <a:solidFill>
                  <a:schemeClr val="tx1">
                    <a:alpha val="80000"/>
                  </a:schemeClr>
                </a:solidFill>
                <a:latin typeface="+mn-lt"/>
              </a:rPr>
              <a:t>Develop strategies for providing supportive feedback and supervision to assist peer staff to maintain fidelity to the peer role</a:t>
            </a:r>
          </a:p>
          <a:p>
            <a:pPr marL="285750"/>
            <a:endParaRPr lang="en-US" sz="1400">
              <a:solidFill>
                <a:schemeClr val="tx1">
                  <a:alpha val="80000"/>
                </a:schemeClr>
              </a:solidFill>
              <a:latin typeface="+mn-lt"/>
            </a:endParaRPr>
          </a:p>
          <a:p>
            <a:pPr marL="457200"/>
            <a:endParaRPr lang="en-US" sz="1400">
              <a:solidFill>
                <a:schemeClr val="tx1">
                  <a:alpha val="80000"/>
                </a:schemeClr>
              </a:solidFill>
              <a:latin typeface="+mn-lt"/>
            </a:endParaRPr>
          </a:p>
        </p:txBody>
      </p:sp>
      <p:cxnSp>
        <p:nvCxnSpPr>
          <p:cNvPr id="22" name="Straight Connector 2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948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3C170-EEFA-5772-2ED8-82EBB5F7A8E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4F0321F-643E-55B1-E252-97FF954E222D}"/>
              </a:ext>
            </a:extLst>
          </p:cNvPr>
          <p:cNvSpPr>
            <a:spLocks noGrp="1"/>
          </p:cNvSpPr>
          <p:nvPr>
            <p:ph type="title"/>
          </p:nvPr>
        </p:nvSpPr>
        <p:spPr>
          <a:xfrm>
            <a:off x="838200" y="365126"/>
            <a:ext cx="10515600" cy="1030356"/>
          </a:xfrm>
        </p:spPr>
        <p:txBody>
          <a:bodyPr vert="horz" lIns="91440" tIns="45720" rIns="91440" bIns="45720" rtlCol="0" anchor="ctr">
            <a:normAutofit/>
          </a:bodyPr>
          <a:lstStyle/>
          <a:p>
            <a:r>
              <a:rPr lang="en-US" sz="3200">
                <a:solidFill>
                  <a:schemeClr val="accent1"/>
                </a:solidFill>
                <a:latin typeface="Montserrat SemiBold" panose="00000700000000000000" pitchFamily="2" charset="0"/>
              </a:rPr>
              <a:t>National Practice Guidelines for Peer Specialists</a:t>
            </a:r>
          </a:p>
        </p:txBody>
      </p:sp>
      <p:graphicFrame>
        <p:nvGraphicFramePr>
          <p:cNvPr id="7" name="Text Placeholder 2">
            <a:extLst>
              <a:ext uri="{FF2B5EF4-FFF2-40B4-BE49-F238E27FC236}">
                <a16:creationId xmlns:a16="http://schemas.microsoft.com/office/drawing/2014/main" id="{81FD176E-5ABE-16CF-EB77-24F155C4A6BB}"/>
              </a:ext>
            </a:extLst>
          </p:cNvPr>
          <p:cNvGraphicFramePr>
            <a:graphicFrameLocks noGrp="1"/>
          </p:cNvGraphicFramePr>
          <p:nvPr>
            <p:ph sz="half" idx="1"/>
            <p:extLst>
              <p:ext uri="{D42A27DB-BD31-4B8C-83A1-F6EECF244321}">
                <p14:modId xmlns:p14="http://schemas.microsoft.com/office/powerpoint/2010/main" val="1874006155"/>
              </p:ext>
            </p:extLst>
          </p:nvPr>
        </p:nvGraphicFramePr>
        <p:xfrm>
          <a:off x="842307" y="1398567"/>
          <a:ext cx="5055959" cy="4961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6291E278-3912-E3F1-C8D4-8B952A6F531E}"/>
              </a:ext>
            </a:extLst>
          </p:cNvPr>
          <p:cNvPicPr>
            <a:picLocks noChangeAspect="1"/>
          </p:cNvPicPr>
          <p:nvPr/>
        </p:nvPicPr>
        <p:blipFill>
          <a:blip r:embed="rId8"/>
          <a:stretch>
            <a:fillRect/>
          </a:stretch>
        </p:blipFill>
        <p:spPr>
          <a:xfrm>
            <a:off x="7744791" y="2039530"/>
            <a:ext cx="3151773" cy="3151773"/>
          </a:xfrm>
          <a:prstGeom prst="rect">
            <a:avLst/>
          </a:prstGeom>
          <a:noFill/>
        </p:spPr>
      </p:pic>
      <p:sp>
        <p:nvSpPr>
          <p:cNvPr id="5" name="TextBox 4">
            <a:extLst>
              <a:ext uri="{FF2B5EF4-FFF2-40B4-BE49-F238E27FC236}">
                <a16:creationId xmlns:a16="http://schemas.microsoft.com/office/drawing/2014/main" id="{9AD3A1E5-69EE-3280-7C62-F8D01CDABE75}"/>
              </a:ext>
            </a:extLst>
          </p:cNvPr>
          <p:cNvSpPr txBox="1"/>
          <p:nvPr/>
        </p:nvSpPr>
        <p:spPr>
          <a:xfrm>
            <a:off x="5732614" y="6049490"/>
            <a:ext cx="6126373" cy="307777"/>
          </a:xfrm>
          <a:prstGeom prst="rect">
            <a:avLst/>
          </a:prstGeom>
          <a:noFill/>
        </p:spPr>
        <p:txBody>
          <a:bodyPr wrap="square" rtlCol="0">
            <a:spAutoFit/>
          </a:bodyPr>
          <a:lstStyle/>
          <a:p>
            <a:r>
              <a:rPr lang="en-US" sz="1400">
                <a:hlinkClick r:id="rId9"/>
              </a:rPr>
              <a:t>National-Practice-Guidelines-for-Peer-Specialists-and-Supervisors</a:t>
            </a:r>
            <a:r>
              <a:rPr lang="en-US" sz="1400"/>
              <a:t> </a:t>
            </a:r>
          </a:p>
        </p:txBody>
      </p:sp>
    </p:spTree>
    <p:extLst>
      <p:ext uri="{BB962C8B-B14F-4D97-AF65-F5344CB8AC3E}">
        <p14:creationId xmlns:p14="http://schemas.microsoft.com/office/powerpoint/2010/main" val="1306014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B70D-C4EE-FAE8-09FA-FACB2036A478}"/>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96F3FB1F-3900-6D2C-DF05-D04852751B40}"/>
              </a:ext>
            </a:extLst>
          </p:cNvPr>
          <p:cNvSpPr>
            <a:spLocks noGrp="1"/>
          </p:cNvSpPr>
          <p:nvPr>
            <p:ph type="body" sz="quarter" idx="13"/>
          </p:nvPr>
        </p:nvSpPr>
        <p:spPr>
          <a:xfrm>
            <a:off x="836613" y="2011680"/>
            <a:ext cx="10501312" cy="4098073"/>
          </a:xfrm>
          <a:ln>
            <a:solidFill>
              <a:srgbClr val="4472C4"/>
            </a:solidFill>
          </a:ln>
        </p:spPr>
        <p:txBody>
          <a:bodyPr vert="horz" lIns="91440" tIns="45720" rIns="91440" bIns="45720" rtlCol="0" anchor="t">
            <a:noAutofit/>
          </a:bodyPr>
          <a:lstStyle/>
          <a:p>
            <a:r>
              <a:rPr lang="en-US">
                <a:solidFill>
                  <a:srgbClr val="4A4A4A"/>
                </a:solidFill>
                <a:latin typeface="Montserrat"/>
                <a:ea typeface="Source Sans Pro"/>
              </a:rPr>
              <a:t>Advocate for people in recovery</a:t>
            </a:r>
            <a:endParaRPr lang="en-US">
              <a:latin typeface="Montserrat"/>
            </a:endParaRPr>
          </a:p>
          <a:p>
            <a:r>
              <a:rPr lang="en-US">
                <a:solidFill>
                  <a:srgbClr val="4A4A4A"/>
                </a:solidFill>
                <a:latin typeface="Montserrat"/>
                <a:ea typeface="Source Sans Pro"/>
              </a:rPr>
              <a:t>Share resources and building skills</a:t>
            </a:r>
            <a:endParaRPr lang="en-US">
              <a:latin typeface="Montserrat"/>
            </a:endParaRPr>
          </a:p>
          <a:p>
            <a:r>
              <a:rPr lang="en-US">
                <a:solidFill>
                  <a:srgbClr val="4A4A4A"/>
                </a:solidFill>
                <a:latin typeface="Montserrat"/>
                <a:ea typeface="Source Sans Pro"/>
              </a:rPr>
              <a:t>Build community and relationships</a:t>
            </a:r>
            <a:endParaRPr lang="en-US">
              <a:latin typeface="Montserrat"/>
            </a:endParaRPr>
          </a:p>
          <a:p>
            <a:r>
              <a:rPr lang="en-US">
                <a:solidFill>
                  <a:srgbClr val="4A4A4A"/>
                </a:solidFill>
                <a:latin typeface="Montserrat"/>
                <a:ea typeface="Source Sans Pro"/>
              </a:rPr>
              <a:t>Lead recovery groups</a:t>
            </a:r>
            <a:endParaRPr lang="en-US">
              <a:latin typeface="Montserrat"/>
            </a:endParaRPr>
          </a:p>
          <a:p>
            <a:r>
              <a:rPr lang="en-US">
                <a:solidFill>
                  <a:srgbClr val="4A4A4A"/>
                </a:solidFill>
                <a:latin typeface="Montserrat"/>
                <a:ea typeface="Source Sans Pro"/>
              </a:rPr>
              <a:t>Mentor and support goal setting</a:t>
            </a:r>
            <a:endParaRPr lang="en-US">
              <a:latin typeface="Montserrat"/>
            </a:endParaRPr>
          </a:p>
          <a:p>
            <a:r>
              <a:rPr lang="en-US">
                <a:solidFill>
                  <a:srgbClr val="4A4A4A"/>
                </a:solidFill>
                <a:latin typeface="Montserrat"/>
                <a:ea typeface="Source Sans Pro"/>
              </a:rPr>
              <a:t>Provide training</a:t>
            </a:r>
            <a:endParaRPr lang="en-US">
              <a:latin typeface="Montserrat"/>
            </a:endParaRPr>
          </a:p>
          <a:p>
            <a:r>
              <a:rPr lang="en-US">
                <a:solidFill>
                  <a:srgbClr val="4A4A4A"/>
                </a:solidFill>
                <a:latin typeface="Montserrat"/>
                <a:ea typeface="Source Sans Pro"/>
              </a:rPr>
              <a:t>Supervise other peer workers</a:t>
            </a:r>
            <a:endParaRPr lang="en-US">
              <a:latin typeface="Montserrat"/>
            </a:endParaRPr>
          </a:p>
          <a:p>
            <a:r>
              <a:rPr lang="en-US">
                <a:solidFill>
                  <a:srgbClr val="4A4A4A"/>
                </a:solidFill>
                <a:latin typeface="Montserrat"/>
                <a:ea typeface="Source Sans Pro"/>
              </a:rPr>
              <a:t>Develop resources</a:t>
            </a:r>
            <a:endParaRPr lang="en-US">
              <a:latin typeface="Montserrat"/>
            </a:endParaRPr>
          </a:p>
          <a:p>
            <a:r>
              <a:rPr lang="en-US">
                <a:solidFill>
                  <a:srgbClr val="4A4A4A"/>
                </a:solidFill>
                <a:latin typeface="Montserrat"/>
                <a:ea typeface="Source Sans Pro"/>
              </a:rPr>
              <a:t>Direct peer-led programming</a:t>
            </a:r>
          </a:p>
          <a:p>
            <a:r>
              <a:rPr lang="en-US">
                <a:solidFill>
                  <a:srgbClr val="4A4A4A"/>
                </a:solidFill>
                <a:latin typeface="Montserrat"/>
                <a:ea typeface="Source Sans Pro"/>
              </a:rPr>
              <a:t>Educate the public and policymakers</a:t>
            </a:r>
            <a:endParaRPr lang="en-US">
              <a:latin typeface="Montserrat"/>
            </a:endParaRPr>
          </a:p>
          <a:p>
            <a:endParaRPr lang="en-US"/>
          </a:p>
        </p:txBody>
      </p:sp>
      <p:sp>
        <p:nvSpPr>
          <p:cNvPr id="4" name="Text Placeholder 3">
            <a:extLst>
              <a:ext uri="{FF2B5EF4-FFF2-40B4-BE49-F238E27FC236}">
                <a16:creationId xmlns:a16="http://schemas.microsoft.com/office/drawing/2014/main" id="{9BBC3552-9036-B0B4-6C85-4B8D1E492BE0}"/>
              </a:ext>
            </a:extLst>
          </p:cNvPr>
          <p:cNvSpPr>
            <a:spLocks noGrp="1"/>
          </p:cNvSpPr>
          <p:nvPr>
            <p:ph type="body" sz="quarter" idx="14"/>
          </p:nvPr>
        </p:nvSpPr>
        <p:spPr>
          <a:ln>
            <a:solidFill>
              <a:srgbClr val="4472C4"/>
            </a:solidFill>
          </a:ln>
        </p:spPr>
        <p:txBody>
          <a:bodyPr vert="horz" lIns="91440" tIns="45720" rIns="91440" bIns="45720" rtlCol="0" anchor="t">
            <a:normAutofit/>
          </a:bodyPr>
          <a:lstStyle/>
          <a:p>
            <a:pPr algn="ctr"/>
            <a:r>
              <a:rPr lang="en-US">
                <a:latin typeface="Montserrat SemiBold"/>
              </a:rPr>
              <a:t>Peer Recovery Support Specialist Role</a:t>
            </a:r>
            <a:endParaRPr lang="en-US"/>
          </a:p>
        </p:txBody>
      </p:sp>
      <p:sp>
        <p:nvSpPr>
          <p:cNvPr id="5" name="TextBox 4">
            <a:extLst>
              <a:ext uri="{FF2B5EF4-FFF2-40B4-BE49-F238E27FC236}">
                <a16:creationId xmlns:a16="http://schemas.microsoft.com/office/drawing/2014/main" id="{C97A4CCE-6797-3217-569D-A91FDCB9C9C0}"/>
              </a:ext>
            </a:extLst>
          </p:cNvPr>
          <p:cNvSpPr txBox="1"/>
          <p:nvPr/>
        </p:nvSpPr>
        <p:spPr>
          <a:xfrm>
            <a:off x="604761" y="6440713"/>
            <a:ext cx="109280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Source: </a:t>
            </a:r>
            <a:r>
              <a:rPr lang="en-US" sz="1400">
                <a:ea typeface="+mn-lt"/>
                <a:cs typeface="+mn-lt"/>
                <a:hlinkClick r:id="rId3"/>
              </a:rPr>
              <a:t>Peer Support Workers for Those in Recovery</a:t>
            </a:r>
            <a:r>
              <a:rPr lang="en-US" sz="1400">
                <a:ea typeface="+mn-lt"/>
                <a:cs typeface="+mn-lt"/>
              </a:rPr>
              <a:t> </a:t>
            </a:r>
          </a:p>
        </p:txBody>
      </p:sp>
    </p:spTree>
    <p:extLst>
      <p:ext uri="{BB962C8B-B14F-4D97-AF65-F5344CB8AC3E}">
        <p14:creationId xmlns:p14="http://schemas.microsoft.com/office/powerpoint/2010/main" val="3995265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45DE8-B8E0-4BA2-7C12-FB95A12B006A}"/>
              </a:ext>
            </a:extLst>
          </p:cNvPr>
          <p:cNvSpPr>
            <a:spLocks noGrp="1"/>
          </p:cNvSpPr>
          <p:nvPr>
            <p:ph type="title"/>
          </p:nvPr>
        </p:nvSpPr>
        <p:spPr/>
        <p:txBody>
          <a:bodyPr>
            <a:normAutofit fontScale="90000"/>
          </a:bodyPr>
          <a:lstStyle/>
          <a:p>
            <a:r>
              <a:rPr lang="en-US"/>
              <a:t>DO…</a:t>
            </a:r>
          </a:p>
        </p:txBody>
      </p:sp>
      <p:sp>
        <p:nvSpPr>
          <p:cNvPr id="4" name="Text Placeholder 3">
            <a:extLst>
              <a:ext uri="{FF2B5EF4-FFF2-40B4-BE49-F238E27FC236}">
                <a16:creationId xmlns:a16="http://schemas.microsoft.com/office/drawing/2014/main" id="{7A5C1412-7196-BBFD-2D55-6BBF5AA49081}"/>
              </a:ext>
            </a:extLst>
          </p:cNvPr>
          <p:cNvSpPr>
            <a:spLocks noGrp="1"/>
          </p:cNvSpPr>
          <p:nvPr>
            <p:ph type="body" sz="quarter" idx="14"/>
          </p:nvPr>
        </p:nvSpPr>
        <p:spPr>
          <a:xfrm>
            <a:off x="609600" y="778907"/>
            <a:ext cx="6670431" cy="462013"/>
          </a:xfrm>
        </p:spPr>
        <p:txBody>
          <a:bodyPr vert="horz" lIns="91440" tIns="45720" rIns="91440" bIns="45720" rtlCol="0" anchor="t">
            <a:normAutofit/>
          </a:bodyPr>
          <a:lstStyle/>
          <a:p>
            <a:r>
              <a:rPr lang="en-US">
                <a:latin typeface="Montserrat SemiBold"/>
              </a:rPr>
              <a:t>Peer Support Workers:</a:t>
            </a:r>
          </a:p>
        </p:txBody>
      </p:sp>
      <p:sp>
        <p:nvSpPr>
          <p:cNvPr id="3" name="Text Placeholder 2">
            <a:extLst>
              <a:ext uri="{FF2B5EF4-FFF2-40B4-BE49-F238E27FC236}">
                <a16:creationId xmlns:a16="http://schemas.microsoft.com/office/drawing/2014/main" id="{195B0991-B53D-D589-F3B9-E95113B719BB}"/>
              </a:ext>
            </a:extLst>
          </p:cNvPr>
          <p:cNvSpPr>
            <a:spLocks noGrp="1"/>
          </p:cNvSpPr>
          <p:nvPr>
            <p:ph type="body" sz="quarter" idx="13"/>
          </p:nvPr>
        </p:nvSpPr>
        <p:spPr>
          <a:xfrm>
            <a:off x="609600" y="1525015"/>
            <a:ext cx="6670431" cy="4413823"/>
          </a:xfrm>
        </p:spPr>
        <p:txBody>
          <a:bodyPr>
            <a:normAutofit lnSpcReduction="10000"/>
          </a:bodyPr>
          <a:lstStyle/>
          <a:p>
            <a:r>
              <a:rPr lang="en-US"/>
              <a:t>Do respect the rights of those they support to choose or cease support services </a:t>
            </a:r>
          </a:p>
          <a:p>
            <a:r>
              <a:rPr lang="en-US"/>
              <a:t>Do advocate for choice when they observe coercion in any service setting</a:t>
            </a:r>
          </a:p>
          <a:p>
            <a:r>
              <a:rPr lang="en-US"/>
              <a:t>Do respect an individual’s right to choose the pathways to recovery individuals believe will work best for them</a:t>
            </a:r>
          </a:p>
          <a:p>
            <a:r>
              <a:rPr lang="en-US"/>
              <a:t>Do tell strategic stories of their own personal recovery in relation to current struggles faced by those who are being supported</a:t>
            </a:r>
          </a:p>
          <a:p>
            <a:r>
              <a:rPr lang="en-US"/>
              <a:t>Do model recovery behaviors at work and act as ambassadors of recovery in all aspects of their work</a:t>
            </a:r>
          </a:p>
          <a:p>
            <a:r>
              <a:rPr lang="en-US"/>
              <a:t>Do help others reframe life challenges as opportunities for personal growth</a:t>
            </a:r>
          </a:p>
        </p:txBody>
      </p:sp>
      <p:sp>
        <p:nvSpPr>
          <p:cNvPr id="5" name="TextBox 4">
            <a:extLst>
              <a:ext uri="{FF2B5EF4-FFF2-40B4-BE49-F238E27FC236}">
                <a16:creationId xmlns:a16="http://schemas.microsoft.com/office/drawing/2014/main" id="{D55939EF-DC27-F48F-6BCA-B8C0FC8426FA}"/>
              </a:ext>
            </a:extLst>
          </p:cNvPr>
          <p:cNvSpPr txBox="1"/>
          <p:nvPr/>
        </p:nvSpPr>
        <p:spPr>
          <a:xfrm>
            <a:off x="609600" y="5938838"/>
            <a:ext cx="6405155" cy="369332"/>
          </a:xfrm>
          <a:prstGeom prst="rect">
            <a:avLst/>
          </a:prstGeom>
          <a:noFill/>
        </p:spPr>
        <p:txBody>
          <a:bodyPr wrap="square" rtlCol="0">
            <a:spAutoFit/>
          </a:bodyPr>
          <a:lstStyle/>
          <a:p>
            <a:r>
              <a:rPr lang="en-US">
                <a:hlinkClick r:id="rId3"/>
              </a:rPr>
              <a:t>National-Practice-Guidelines-for-Peer-Specialists-and-Supervisors</a:t>
            </a:r>
            <a:r>
              <a:rPr lang="en-US"/>
              <a:t> </a:t>
            </a:r>
          </a:p>
        </p:txBody>
      </p:sp>
    </p:spTree>
    <p:extLst>
      <p:ext uri="{BB962C8B-B14F-4D97-AF65-F5344CB8AC3E}">
        <p14:creationId xmlns:p14="http://schemas.microsoft.com/office/powerpoint/2010/main" val="2639135557"/>
      </p:ext>
    </p:extLst>
  </p:cSld>
  <p:clrMapOvr>
    <a:masterClrMapping/>
  </p:clrMapOvr>
</p:sld>
</file>

<file path=ppt/theme/theme1.xml><?xml version="1.0" encoding="utf-8"?>
<a:theme xmlns:a="http://schemas.openxmlformats.org/drawingml/2006/main" name="Office Theme">
  <a:themeElements>
    <a:clrScheme name="IDHS Colors">
      <a:dk1>
        <a:srgbClr val="000000"/>
      </a:dk1>
      <a:lt1>
        <a:srgbClr val="FFFFFF"/>
      </a:lt1>
      <a:dk2>
        <a:srgbClr val="020A78"/>
      </a:dk2>
      <a:lt2>
        <a:srgbClr val="FBB83A"/>
      </a:lt2>
      <a:accent1>
        <a:srgbClr val="020A78"/>
      </a:accent1>
      <a:accent2>
        <a:srgbClr val="0C70C8"/>
      </a:accent2>
      <a:accent3>
        <a:srgbClr val="445469"/>
      </a:accent3>
      <a:accent4>
        <a:srgbClr val="FBB83A"/>
      </a:accent4>
      <a:accent5>
        <a:srgbClr val="5B9BD5"/>
      </a:accent5>
      <a:accent6>
        <a:srgbClr val="D6D6D5"/>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8966FCBB56D549BE4C8370FB86C001" ma:contentTypeVersion="17" ma:contentTypeDescription="Create a new document." ma:contentTypeScope="" ma:versionID="05468eb61b29de09d0ffac48a2f42f13">
  <xsd:schema xmlns:xsd="http://www.w3.org/2001/XMLSchema" xmlns:xs="http://www.w3.org/2001/XMLSchema" xmlns:p="http://schemas.microsoft.com/office/2006/metadata/properties" xmlns:ns1="http://schemas.microsoft.com/sharepoint/v3" xmlns:ns3="df8d0261-1d8a-4a9d-aab1-16a52d15c51c" xmlns:ns4="21a70f4b-cc99-4320-92c7-60940e360e7b" targetNamespace="http://schemas.microsoft.com/office/2006/metadata/properties" ma:root="true" ma:fieldsID="eb9fd5e326024b184238db84a92b52ab" ns1:_="" ns3:_="" ns4:_="">
    <xsd:import namespace="http://schemas.microsoft.com/sharepoint/v3"/>
    <xsd:import namespace="df8d0261-1d8a-4a9d-aab1-16a52d15c51c"/>
    <xsd:import namespace="21a70f4b-cc99-4320-92c7-60940e360e7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8d0261-1d8a-4a9d-aab1-16a52d15c5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a70f4b-cc99-4320-92c7-60940e360e7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df8d0261-1d8a-4a9d-aab1-16a52d15c51c" xsi:nil="true"/>
  </documentManagement>
</p:properties>
</file>

<file path=customXml/itemProps1.xml><?xml version="1.0" encoding="utf-8"?>
<ds:datastoreItem xmlns:ds="http://schemas.openxmlformats.org/officeDocument/2006/customXml" ds:itemID="{02564145-E42B-4B50-B4C2-6A46FE7214F0}">
  <ds:schemaRefs>
    <ds:schemaRef ds:uri="21a70f4b-cc99-4320-92c7-60940e360e7b"/>
    <ds:schemaRef ds:uri="df8d0261-1d8a-4a9d-aab1-16a52d15c5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89046A2-3954-4543-8D6C-AA772D2E999E}">
  <ds:schemaRefs>
    <ds:schemaRef ds:uri="http://schemas.microsoft.com/sharepoint/v3/contenttype/forms"/>
  </ds:schemaRefs>
</ds:datastoreItem>
</file>

<file path=customXml/itemProps3.xml><?xml version="1.0" encoding="utf-8"?>
<ds:datastoreItem xmlns:ds="http://schemas.openxmlformats.org/officeDocument/2006/customXml" ds:itemID="{76A4B71E-4C78-4071-B4AF-22139D48273D}">
  <ds:schemaRefs>
    <ds:schemaRef ds:uri="21a70f4b-cc99-4320-92c7-60940e360e7b"/>
    <ds:schemaRef ds:uri="df8d0261-1d8a-4a9d-aab1-16a52d15c5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DHS Template_Nov 2022</Template>
  <Application>Microsoft Office PowerPoint</Application>
  <PresentationFormat>Widescreen</PresentationFormat>
  <Slides>41</Slides>
  <Notes>41</Notes>
  <HiddenSlides>0</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Guidelines for Today’s Training</vt:lpstr>
      <vt:lpstr>Using WebEx</vt:lpstr>
      <vt:lpstr>PowerPoint Presentation</vt:lpstr>
      <vt:lpstr>Learning Objectives</vt:lpstr>
      <vt:lpstr>National Practice Guidelines for Peer Specialists</vt:lpstr>
      <vt:lpstr>PowerPoint Presentation</vt:lpstr>
      <vt:lpstr>DO…</vt:lpstr>
      <vt:lpstr>DO NOT…</vt:lpstr>
      <vt:lpstr>Identify some of the Rules that govern behavioral health services in Illinois </vt:lpstr>
      <vt:lpstr>Rules that Govern Behavioral Health Services in Illinois</vt:lpstr>
      <vt:lpstr>Community Based Mental Health </vt:lpstr>
      <vt:lpstr>PowerPoint Presentation</vt:lpstr>
      <vt:lpstr>PowerPoint Presentation</vt:lpstr>
      <vt:lpstr>PowerPoint Presentation</vt:lpstr>
      <vt:lpstr>PowerPoint Presentation</vt:lpstr>
      <vt:lpstr>PowerPoint Presentation</vt:lpstr>
      <vt:lpstr>Community Based Mental Health </vt:lpstr>
      <vt:lpstr>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 supervision strategies to assist peer staff in maintaining fidelity to the peer role</vt:lpstr>
      <vt:lpstr>Assist peer staff to maintain  fidelity to the peer role </vt:lpstr>
      <vt:lpstr>Reducing &amp; redirecting peer role drift</vt:lpstr>
      <vt:lpstr>Reducing &amp; redirecting peer role drift</vt:lpstr>
      <vt:lpstr>PowerPoint Presentation</vt:lpstr>
      <vt:lpstr>Guidelines continued</vt:lpstr>
      <vt:lpstr>Q &amp; A Session</vt:lpstr>
      <vt:lpstr>PowerPoint Presentation</vt:lpstr>
      <vt:lpstr>More information</vt:lpstr>
      <vt:lpstr>DBHR Wellness &amp; Recovery Support Services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Cooley, Tanya E.</dc:creator>
  <cp:revision>313</cp:revision>
  <dcterms:created xsi:type="dcterms:W3CDTF">2023-04-04T15:19:37Z</dcterms:created>
  <dcterms:modified xsi:type="dcterms:W3CDTF">2026-01-08T14:48:25Z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0x010100018966FCBB56D549BE4C8370FB86C001</vt:lpwstr>
  </property>
</Properties>
</file>